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4" r:id="rId2"/>
    <p:sldId id="268" r:id="rId3"/>
    <p:sldId id="287" r:id="rId4"/>
    <p:sldId id="259" r:id="rId5"/>
    <p:sldId id="260" r:id="rId6"/>
    <p:sldId id="261" r:id="rId7"/>
    <p:sldId id="262" r:id="rId8"/>
    <p:sldId id="263" r:id="rId9"/>
    <p:sldId id="269" r:id="rId10"/>
    <p:sldId id="270" r:id="rId11"/>
    <p:sldId id="279" r:id="rId12"/>
    <p:sldId id="282" r:id="rId13"/>
    <p:sldId id="28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098" y="-2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62B4A4-9783-4599-825B-0502B79A6331}" type="datetimeFigureOut">
              <a:rPr lang="en-US" smtClean="0"/>
              <a:t>10/30/2017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4E94B-AA73-4A3B-96C1-68E77ADFCDD4}" type="slidenum">
              <a:rPr lang="en-US" smtClean="0"/>
              <a:t>‹#›</a:t>
            </a:fld>
            <a:endParaRPr lang="en-US"/>
          </a:p>
        </p:txBody>
      </p:sp>
    </p:spTree>
    <p:extLst>
      <p:ext uri="{BB962C8B-B14F-4D97-AF65-F5344CB8AC3E}">
        <p14:creationId xmlns:p14="http://schemas.microsoft.com/office/powerpoint/2010/main" val="237441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49E2488-9041-44A9-845C-2ACDE2772D08}" type="slidenum">
              <a:rPr lang="en-US" altLang="en-US" sz="1200"/>
              <a:pPr eaLnBrk="1" hangingPunct="1"/>
              <a:t>1</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96" charset="-128"/>
              </a:defRPr>
            </a:lvl1pPr>
            <a:lvl2pPr marL="742950" indent="-285750">
              <a:defRPr sz="2200">
                <a:solidFill>
                  <a:schemeClr val="tx1"/>
                </a:solidFill>
                <a:latin typeface="Arial" charset="0"/>
                <a:ea typeface="ＭＳ Ｐゴシック" pitchFamily="96" charset="-128"/>
              </a:defRPr>
            </a:lvl2pPr>
            <a:lvl3pPr marL="1143000" indent="-228600">
              <a:defRPr sz="2200">
                <a:solidFill>
                  <a:schemeClr val="tx1"/>
                </a:solidFill>
                <a:latin typeface="Arial" charset="0"/>
                <a:ea typeface="ＭＳ Ｐゴシック" pitchFamily="96" charset="-128"/>
              </a:defRPr>
            </a:lvl3pPr>
            <a:lvl4pPr marL="1600200" indent="-228600">
              <a:defRPr sz="2200">
                <a:solidFill>
                  <a:schemeClr val="tx1"/>
                </a:solidFill>
                <a:latin typeface="Arial" charset="0"/>
                <a:ea typeface="ＭＳ Ｐゴシック" pitchFamily="96" charset="-128"/>
              </a:defRPr>
            </a:lvl4pPr>
            <a:lvl5pPr marL="2057400" indent="-228600">
              <a:defRPr sz="22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96" charset="-128"/>
              </a:defRPr>
            </a:lvl9pPr>
          </a:lstStyle>
          <a:p>
            <a:fld id="{AA6897DE-144F-45F0-8872-00E148CE77BB}" type="slidenum">
              <a:rPr lang="en-US" altLang="en-US" sz="1200" smtClean="0"/>
              <a:pPr/>
              <a:t>10</a:t>
            </a:fld>
            <a:endParaRPr lang="en-US" altLang="en-US" sz="1200"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itchFamily="18" charset="0"/>
              </a:rPr>
              <a:t>A new country was about to be born.  Thomas Jefferson was the unanimous choice to draft the document that would become the </a:t>
            </a:r>
            <a:r>
              <a:rPr lang="en-US" altLang="en-US" smtClean="0"/>
              <a:t>“</a:t>
            </a:r>
            <a:r>
              <a:rPr lang="en-US" altLang="en-US" smtClean="0">
                <a:latin typeface="Times New Roman" pitchFamily="18" charset="0"/>
              </a:rPr>
              <a:t>Birth Certificate of the United States,</a:t>
            </a:r>
            <a:r>
              <a:rPr lang="en-US" altLang="en-US" smtClean="0"/>
              <a:t>”</a:t>
            </a:r>
            <a:r>
              <a:rPr lang="en-US" altLang="en-US" smtClean="0">
                <a:latin typeface="Times New Roman" pitchFamily="18" charset="0"/>
              </a:rPr>
              <a:t> the Declaration of Independence.  Benjamin Franklin and John Adams aided Jefferson with Declaration revisions.  The document clearly listed colonists</a:t>
            </a:r>
            <a:r>
              <a:rPr lang="en-US" altLang="en-US" smtClean="0"/>
              <a:t>’</a:t>
            </a:r>
            <a:r>
              <a:rPr lang="en-US" altLang="en-US" smtClean="0">
                <a:latin typeface="Times New Roman" pitchFamily="18" charset="0"/>
              </a:rPr>
              <a:t> rights and their grievances against King George III.</a:t>
            </a:r>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96" charset="-128"/>
              </a:defRPr>
            </a:lvl1pPr>
            <a:lvl2pPr marL="742950" indent="-285750">
              <a:defRPr sz="2200">
                <a:solidFill>
                  <a:schemeClr val="tx1"/>
                </a:solidFill>
                <a:latin typeface="Arial" charset="0"/>
                <a:ea typeface="ＭＳ Ｐゴシック" pitchFamily="96" charset="-128"/>
              </a:defRPr>
            </a:lvl2pPr>
            <a:lvl3pPr marL="1143000" indent="-228600">
              <a:defRPr sz="2200">
                <a:solidFill>
                  <a:schemeClr val="tx1"/>
                </a:solidFill>
                <a:latin typeface="Arial" charset="0"/>
                <a:ea typeface="ＭＳ Ｐゴシック" pitchFamily="96" charset="-128"/>
              </a:defRPr>
            </a:lvl3pPr>
            <a:lvl4pPr marL="1600200" indent="-228600">
              <a:defRPr sz="2200">
                <a:solidFill>
                  <a:schemeClr val="tx1"/>
                </a:solidFill>
                <a:latin typeface="Arial" charset="0"/>
                <a:ea typeface="ＭＳ Ｐゴシック" pitchFamily="96" charset="-128"/>
              </a:defRPr>
            </a:lvl4pPr>
            <a:lvl5pPr marL="2057400" indent="-228600">
              <a:defRPr sz="22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96" charset="-128"/>
              </a:defRPr>
            </a:lvl9pPr>
          </a:lstStyle>
          <a:p>
            <a:fld id="{1B62B874-2632-4AFD-A798-F675BA109051}" type="slidenum">
              <a:rPr lang="en-US" altLang="en-US" sz="1200" smtClean="0"/>
              <a:pPr/>
              <a:t>11</a:t>
            </a:fld>
            <a:endParaRPr lang="en-US" altLang="en-US" sz="120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latin typeface="Times New Roman" pitchFamily="18" charset="0"/>
              </a:rPr>
              <a:t>The end was in sight with the Battle of Yorktown.  The Americans were aided by a French blockade making British escape impossible.  British General Cornwallis faced American forces approximately twice his size and no where to go.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96" charset="-128"/>
              </a:defRPr>
            </a:lvl1pPr>
            <a:lvl2pPr marL="742950" indent="-285750">
              <a:defRPr sz="2200">
                <a:solidFill>
                  <a:schemeClr val="tx1"/>
                </a:solidFill>
                <a:latin typeface="Arial" charset="0"/>
                <a:ea typeface="ＭＳ Ｐゴシック" pitchFamily="96" charset="-128"/>
              </a:defRPr>
            </a:lvl2pPr>
            <a:lvl3pPr marL="1143000" indent="-228600">
              <a:defRPr sz="2200">
                <a:solidFill>
                  <a:schemeClr val="tx1"/>
                </a:solidFill>
                <a:latin typeface="Arial" charset="0"/>
                <a:ea typeface="ＭＳ Ｐゴシック" pitchFamily="96" charset="-128"/>
              </a:defRPr>
            </a:lvl3pPr>
            <a:lvl4pPr marL="1600200" indent="-228600">
              <a:defRPr sz="2200">
                <a:solidFill>
                  <a:schemeClr val="tx1"/>
                </a:solidFill>
                <a:latin typeface="Arial" charset="0"/>
                <a:ea typeface="ＭＳ Ｐゴシック" pitchFamily="96" charset="-128"/>
              </a:defRPr>
            </a:lvl4pPr>
            <a:lvl5pPr marL="2057400" indent="-228600">
              <a:defRPr sz="22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96" charset="-128"/>
              </a:defRPr>
            </a:lvl9pPr>
          </a:lstStyle>
          <a:p>
            <a:fld id="{7C29969C-32B4-4070-ADE3-38199E8285DB}" type="slidenum">
              <a:rPr lang="en-US" altLang="en-US" sz="1200" smtClean="0"/>
              <a:pPr/>
              <a:t>12</a:t>
            </a:fld>
            <a:endParaRPr lang="en-US" altLang="en-US" sz="120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The official end to the war came two years after Yorktown at the Treaty of Paris.  The British commander, Cornwallis, was so humiliated by the defeat that he refused to meet with Washington for the formal surrender and sent an aide instead.  The treaty set many geographic borders including that of the United States and Canada.  Canada went to the British, but later the French won part of the country.  Florida was returned to Spain.</a:t>
            </a:r>
          </a:p>
          <a:p>
            <a:pPr eaLnBrk="1" hangingPunct="1"/>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96" charset="-128"/>
              </a:defRPr>
            </a:lvl1pPr>
            <a:lvl2pPr marL="742950" indent="-285750">
              <a:defRPr sz="2200">
                <a:solidFill>
                  <a:schemeClr val="tx1"/>
                </a:solidFill>
                <a:latin typeface="Arial" charset="0"/>
                <a:ea typeface="ＭＳ Ｐゴシック" pitchFamily="96" charset="-128"/>
              </a:defRPr>
            </a:lvl2pPr>
            <a:lvl3pPr marL="1143000" indent="-228600">
              <a:defRPr sz="2200">
                <a:solidFill>
                  <a:schemeClr val="tx1"/>
                </a:solidFill>
                <a:latin typeface="Arial" charset="0"/>
                <a:ea typeface="ＭＳ Ｐゴシック" pitchFamily="96" charset="-128"/>
              </a:defRPr>
            </a:lvl3pPr>
            <a:lvl4pPr marL="1600200" indent="-228600">
              <a:defRPr sz="2200">
                <a:solidFill>
                  <a:schemeClr val="tx1"/>
                </a:solidFill>
                <a:latin typeface="Arial" charset="0"/>
                <a:ea typeface="ＭＳ Ｐゴシック" pitchFamily="96" charset="-128"/>
              </a:defRPr>
            </a:lvl4pPr>
            <a:lvl5pPr marL="2057400" indent="-228600">
              <a:defRPr sz="22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96" charset="-128"/>
              </a:defRPr>
            </a:lvl9pPr>
          </a:lstStyle>
          <a:p>
            <a:fld id="{B57E027F-C33D-4D6B-8FA6-C50B95F7DEFE}" type="slidenum">
              <a:rPr lang="en-US" altLang="en-US" sz="1200" smtClean="0"/>
              <a:pPr/>
              <a:t>2</a:t>
            </a:fld>
            <a:endParaRPr lang="en-US" alt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Enough was enough, American colonists stockpiled weapons in Concord, Massachusetts, outside Boston.  Then fighting began.  The first battles occurred outside Boston, in Lexington and Concord.  It is often called </a:t>
            </a:r>
            <a:r>
              <a:rPr lang="en-US" altLang="en-US" dirty="0" smtClean="0"/>
              <a:t>“</a:t>
            </a:r>
            <a:r>
              <a:rPr lang="en-US" altLang="en-US" dirty="0" smtClean="0">
                <a:latin typeface="Times New Roman" pitchFamily="18" charset="0"/>
              </a:rPr>
              <a:t>The Shot Heard Around the World</a:t>
            </a:r>
            <a:r>
              <a:rPr lang="en-US" altLang="en-US" dirty="0" smtClean="0"/>
              <a:t>”</a:t>
            </a:r>
            <a:r>
              <a:rPr lang="en-US" altLang="en-US" dirty="0" smtClean="0">
                <a:latin typeface="Times New Roman" pitchFamily="18" charset="0"/>
              </a:rPr>
              <a:t> as 13 colonies decided to challenge the mighty British Empire.  Paul Revere, one of the Sons of Liberty, warned colonists, </a:t>
            </a:r>
            <a:r>
              <a:rPr lang="en-US" altLang="en-US" dirty="0" smtClean="0"/>
              <a:t>“</a:t>
            </a:r>
            <a:r>
              <a:rPr lang="en-US" altLang="en-US" dirty="0" smtClean="0">
                <a:latin typeface="Times New Roman" pitchFamily="18" charset="0"/>
              </a:rPr>
              <a:t>The British are coming!</a:t>
            </a:r>
            <a:r>
              <a:rPr lang="en-US" altLang="en-US" dirty="0" smtClean="0"/>
              <a:t>”</a:t>
            </a:r>
            <a:endParaRPr lang="en-US" altLang="en-US" dirty="0" smtClean="0">
              <a:latin typeface="Times New Roman" pitchFamily="18" charset="0"/>
            </a:endParaRPr>
          </a:p>
          <a:p>
            <a:pPr eaLnBrk="1" hangingPunct="1"/>
            <a:endParaRPr lang="en-US"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AD73B7C-7982-4996-8FAB-3040321A889A}" type="slidenum">
              <a:rPr lang="en-US" altLang="en-US" sz="1200"/>
              <a:pPr eaLnBrk="1" hangingPunct="1"/>
              <a:t>3</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pitchFamily="96" charset="-128"/>
              </a:defRPr>
            </a:lvl1pPr>
            <a:lvl2pPr marL="742950" indent="-285750">
              <a:defRPr sz="2200">
                <a:solidFill>
                  <a:schemeClr val="tx1"/>
                </a:solidFill>
                <a:latin typeface="Arial" charset="0"/>
                <a:ea typeface="ＭＳ Ｐゴシック" pitchFamily="96" charset="-128"/>
              </a:defRPr>
            </a:lvl2pPr>
            <a:lvl3pPr marL="1143000" indent="-228600">
              <a:defRPr sz="2200">
                <a:solidFill>
                  <a:schemeClr val="tx1"/>
                </a:solidFill>
                <a:latin typeface="Arial" charset="0"/>
                <a:ea typeface="ＭＳ Ｐゴシック" pitchFamily="96" charset="-128"/>
              </a:defRPr>
            </a:lvl3pPr>
            <a:lvl4pPr marL="1600200" indent="-228600">
              <a:defRPr sz="2200">
                <a:solidFill>
                  <a:schemeClr val="tx1"/>
                </a:solidFill>
                <a:latin typeface="Arial" charset="0"/>
                <a:ea typeface="ＭＳ Ｐゴシック" pitchFamily="96" charset="-128"/>
              </a:defRPr>
            </a:lvl4pPr>
            <a:lvl5pPr marL="2057400" indent="-228600">
              <a:defRPr sz="22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96" charset="-128"/>
              </a:defRPr>
            </a:lvl9pPr>
          </a:lstStyle>
          <a:p>
            <a:fld id="{49F337FC-37F0-408D-B344-E2F6D5188D54}" type="slidenum">
              <a:rPr lang="en-US" altLang="en-US" sz="1200" smtClean="0"/>
              <a:pPr/>
              <a:t>9</a:t>
            </a:fld>
            <a:endParaRPr lang="en-US" altLang="en-US" sz="120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Times New Roman" pitchFamily="18" charset="0"/>
              </a:rPr>
              <a:t>It was time to make the split from Great Britain official.  After the initial battles of the war, the Second Continental Congress convened in May 1775 in Philadelphia to call for an official separation from Britain.  A committee including Thomas Jefferson was selected to write a draft of all the reasons the colonists wanted complete separation from Britain.  Jefferson was chosen by congressional vote to draft the document.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6053B6-62CD-460C-A0E9-348284ECCF4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216481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053B6-62CD-460C-A0E9-348284ECCF4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37776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053B6-62CD-460C-A0E9-348284ECCF4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38083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DC6E607-33F4-4FBB-9F60-BDF07B06620F}" type="datetimeFigureOut">
              <a:rPr lang="en-US" altLang="en-US"/>
              <a:pPr/>
              <a:t>10/30/2017</a:t>
            </a:fld>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32F4CAB-45A2-4FCF-84EC-6742D036CFE1}" type="slidenum">
              <a:rPr lang="en-US" altLang="en-US"/>
              <a:pPr/>
              <a:t>‹#›</a:t>
            </a:fld>
            <a:endParaRPr lang="en-US" altLang="en-US"/>
          </a:p>
        </p:txBody>
      </p:sp>
    </p:spTree>
    <p:extLst>
      <p:ext uri="{BB962C8B-B14F-4D97-AF65-F5344CB8AC3E}">
        <p14:creationId xmlns:p14="http://schemas.microsoft.com/office/powerpoint/2010/main" val="2075015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57800" y="19812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986AD85-CFD6-4C17-A9B5-79B4AEDAF992}" type="slidenum">
              <a:rPr lang="en-US"/>
              <a:pPr>
                <a:defRPr/>
              </a:pPr>
              <a:t>‹#›</a:t>
            </a:fld>
            <a:endParaRPr lang="en-US"/>
          </a:p>
        </p:txBody>
      </p:sp>
    </p:spTree>
    <p:extLst>
      <p:ext uri="{BB962C8B-B14F-4D97-AF65-F5344CB8AC3E}">
        <p14:creationId xmlns:p14="http://schemas.microsoft.com/office/powerpoint/2010/main" val="178579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053B6-62CD-460C-A0E9-348284ECCF4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37645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053B6-62CD-460C-A0E9-348284ECCF47}"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143802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6053B6-62CD-460C-A0E9-348284ECCF47}"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143785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6053B6-62CD-460C-A0E9-348284ECCF47}"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103896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6053B6-62CD-460C-A0E9-348284ECCF47}"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187148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053B6-62CD-460C-A0E9-348284ECCF47}"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95061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053B6-62CD-460C-A0E9-348284ECCF47}"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1939109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053B6-62CD-460C-A0E9-348284ECCF47}"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BDD83-99EE-48D5-9DA5-C57899BA6CD1}" type="slidenum">
              <a:rPr lang="en-US" smtClean="0"/>
              <a:t>‹#›</a:t>
            </a:fld>
            <a:endParaRPr lang="en-US"/>
          </a:p>
        </p:txBody>
      </p:sp>
    </p:spTree>
    <p:extLst>
      <p:ext uri="{BB962C8B-B14F-4D97-AF65-F5344CB8AC3E}">
        <p14:creationId xmlns:p14="http://schemas.microsoft.com/office/powerpoint/2010/main" val="394949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053B6-62CD-460C-A0E9-348284ECCF47}" type="datetimeFigureOut">
              <a:rPr lang="en-US" smtClean="0"/>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BDD83-99EE-48D5-9DA5-C57899BA6CD1}" type="slidenum">
              <a:rPr lang="en-US" smtClean="0"/>
              <a:t>‹#›</a:t>
            </a:fld>
            <a:endParaRPr lang="en-US"/>
          </a:p>
        </p:txBody>
      </p:sp>
    </p:spTree>
    <p:extLst>
      <p:ext uri="{BB962C8B-B14F-4D97-AF65-F5344CB8AC3E}">
        <p14:creationId xmlns:p14="http://schemas.microsoft.com/office/powerpoint/2010/main" val="226503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0" y="76200"/>
            <a:ext cx="8382000" cy="762000"/>
          </a:xfrm>
        </p:spPr>
        <p:txBody>
          <a:bodyPr>
            <a:normAutofit/>
          </a:bodyPr>
          <a:lstStyle/>
          <a:p>
            <a:pPr algn="l" eaLnBrk="1" hangingPunct="1"/>
            <a:r>
              <a:rPr lang="en-US" altLang="en-US" sz="3600" b="1" dirty="0" smtClean="0">
                <a:solidFill>
                  <a:schemeClr val="accent1"/>
                </a:solidFill>
              </a:rPr>
              <a:t>Colonial Nationalism</a:t>
            </a:r>
          </a:p>
        </p:txBody>
      </p:sp>
      <p:sp>
        <p:nvSpPr>
          <p:cNvPr id="9219" name="Rectangle 6" descr="Rectangle: Click to edit Master text styles&#10;Second level&#10;Third level&#10;Fourth level&#10;Fifth level"/>
          <p:cNvSpPr>
            <a:spLocks noGrp="1" noChangeArrowheads="1"/>
          </p:cNvSpPr>
          <p:nvPr>
            <p:ph type="body" sz="half" idx="2"/>
          </p:nvPr>
        </p:nvSpPr>
        <p:spPr>
          <a:xfrm>
            <a:off x="4343400" y="152400"/>
            <a:ext cx="4724400" cy="6629400"/>
          </a:xfrm>
        </p:spPr>
        <p:txBody>
          <a:bodyPr>
            <a:normAutofit fontScale="92500" lnSpcReduction="20000"/>
          </a:bodyPr>
          <a:lstStyle/>
          <a:p>
            <a:pPr eaLnBrk="1" hangingPunct="1"/>
            <a:r>
              <a:rPr lang="en-US" altLang="en-US" sz="3000" b="1" dirty="0" smtClean="0">
                <a:solidFill>
                  <a:srgbClr val="FF0000"/>
                </a:solidFill>
              </a:rPr>
              <a:t>Pol Cartoon by Ben Franklin</a:t>
            </a:r>
          </a:p>
          <a:p>
            <a:r>
              <a:rPr lang="en-US" altLang="en-US" sz="3000" dirty="0" smtClean="0"/>
              <a:t>Snake cut into 1/8ths </a:t>
            </a:r>
          </a:p>
          <a:p>
            <a:pPr lvl="1"/>
            <a:r>
              <a:rPr lang="en-US" altLang="en-US" sz="3000" dirty="0" smtClean="0"/>
              <a:t>Each segment = reps 13 colonies or regions</a:t>
            </a:r>
          </a:p>
          <a:p>
            <a:pPr lvl="2"/>
            <a:r>
              <a:rPr lang="en-US" altLang="en-US" sz="3000" dirty="0" smtClean="0"/>
              <a:t>NE = New England (reps 4 colonies)</a:t>
            </a:r>
          </a:p>
          <a:p>
            <a:pPr lvl="2"/>
            <a:r>
              <a:rPr lang="en-US" altLang="en-US" sz="3000" dirty="0" smtClean="0"/>
              <a:t>DE (then part of PA) and GA = omitted</a:t>
            </a:r>
          </a:p>
          <a:p>
            <a:r>
              <a:rPr lang="en-US" altLang="en-US" sz="3000" b="1" dirty="0" smtClean="0">
                <a:solidFill>
                  <a:srgbClr val="FF0000"/>
                </a:solidFill>
              </a:rPr>
              <a:t>Represents "disunited state" of the colonies = colonial  unity is importance</a:t>
            </a:r>
          </a:p>
          <a:p>
            <a:pPr lvl="1"/>
            <a:r>
              <a:rPr lang="en-US" altLang="en-US" sz="3000" b="1" dirty="0" smtClean="0"/>
              <a:t>Used in Fr. &amp; In. War</a:t>
            </a:r>
          </a:p>
          <a:p>
            <a:pPr lvl="2"/>
            <a:r>
              <a:rPr lang="en-US" altLang="en-US" sz="3000" b="1" dirty="0" smtClean="0"/>
              <a:t>Need to join w/ G.B. to beat French/Indians</a:t>
            </a:r>
          </a:p>
          <a:p>
            <a:pPr lvl="1"/>
            <a:r>
              <a:rPr lang="en-US" altLang="en-US" sz="3000" b="1" dirty="0" smtClean="0"/>
              <a:t>Used in Am Rev. War</a:t>
            </a:r>
          </a:p>
          <a:p>
            <a:pPr lvl="2"/>
            <a:r>
              <a:rPr lang="en-US" altLang="en-US" sz="3000" b="1" dirty="0" smtClean="0"/>
              <a:t>Need to unite vs. G.B. </a:t>
            </a:r>
          </a:p>
          <a:p>
            <a:pPr lvl="2"/>
            <a:endParaRPr lang="en-US" altLang="en-US" sz="2000" dirty="0"/>
          </a:p>
          <a:p>
            <a:endParaRPr lang="en-US" altLang="en-US" sz="2800" dirty="0"/>
          </a:p>
          <a:p>
            <a:pPr eaLnBrk="1" hangingPunct="1"/>
            <a:endParaRPr lang="en-US" altLang="en-US" sz="2800" dirty="0" smtClean="0"/>
          </a:p>
          <a:p>
            <a:pPr eaLnBrk="1" hangingPunct="1"/>
            <a:endParaRPr lang="en-US" altLang="en-US" sz="2800" dirty="0"/>
          </a:p>
          <a:p>
            <a:pPr eaLnBrk="1" hangingPunct="1"/>
            <a:endParaRPr lang="en-US" altLang="en-US" sz="2800" dirty="0" smtClean="0"/>
          </a:p>
          <a:p>
            <a:pPr eaLnBrk="1" hangingPunct="1"/>
            <a:endParaRPr lang="en-US" altLang="en-US" sz="2800" dirty="0"/>
          </a:p>
          <a:p>
            <a:pPr eaLnBrk="1" hangingPunct="1"/>
            <a:endParaRPr lang="en-US" altLang="en-US" sz="2800" dirty="0" smtClean="0"/>
          </a:p>
        </p:txBody>
      </p:sp>
      <p:pic>
        <p:nvPicPr>
          <p:cNvPr id="9220" name="Picture 7" descr="unite or di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366" y="3721100"/>
            <a:ext cx="4597400" cy="2641600"/>
          </a:xfrm>
          <a:noFill/>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5800"/>
            <a:ext cx="3886200" cy="2800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276600" y="2080882"/>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1754</a:t>
            </a:r>
            <a:endParaRPr lang="en-US" sz="2400" b="1" dirty="0"/>
          </a:p>
        </p:txBody>
      </p:sp>
      <p:sp>
        <p:nvSpPr>
          <p:cNvPr id="3" name="Oval 2"/>
          <p:cNvSpPr/>
          <p:nvPr/>
        </p:nvSpPr>
        <p:spPr>
          <a:xfrm>
            <a:off x="3886200" y="5867400"/>
            <a:ext cx="1219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1765</a:t>
            </a:r>
            <a:endParaRPr lang="en-US" sz="2400" b="1" dirty="0"/>
          </a:p>
        </p:txBody>
      </p:sp>
    </p:spTree>
    <p:extLst>
      <p:ext uri="{BB962C8B-B14F-4D97-AF65-F5344CB8AC3E}">
        <p14:creationId xmlns:p14="http://schemas.microsoft.com/office/powerpoint/2010/main" val="111403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219">
                                            <p:txEl>
                                              <p:pRg st="0" end="0"/>
                                            </p:txEl>
                                          </p:spTgt>
                                        </p:tgtEl>
                                        <p:attrNameLst>
                                          <p:attrName>style.visibility</p:attrName>
                                        </p:attrNameLst>
                                      </p:cBhvr>
                                      <p:to>
                                        <p:strVal val="visible"/>
                                      </p:to>
                                    </p:set>
                                    <p:animEffect transition="in" filter="wipe(down)">
                                      <p:cBhvr>
                                        <p:cTn id="24" dur="500"/>
                                        <p:tgtEl>
                                          <p:spTgt spid="921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219">
                                            <p:txEl>
                                              <p:pRg st="1" end="1"/>
                                            </p:txEl>
                                          </p:spTgt>
                                        </p:tgtEl>
                                        <p:attrNameLst>
                                          <p:attrName>style.visibility</p:attrName>
                                        </p:attrNameLst>
                                      </p:cBhvr>
                                      <p:to>
                                        <p:strVal val="visible"/>
                                      </p:to>
                                    </p:set>
                                    <p:animEffect transition="in" filter="wipe(down)">
                                      <p:cBhvr>
                                        <p:cTn id="29" dur="500"/>
                                        <p:tgtEl>
                                          <p:spTgt spid="921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219">
                                            <p:txEl>
                                              <p:pRg st="2" end="2"/>
                                            </p:txEl>
                                          </p:spTgt>
                                        </p:tgtEl>
                                        <p:attrNameLst>
                                          <p:attrName>style.visibility</p:attrName>
                                        </p:attrNameLst>
                                      </p:cBhvr>
                                      <p:to>
                                        <p:strVal val="visible"/>
                                      </p:to>
                                    </p:set>
                                    <p:animEffect transition="in" filter="wipe(down)">
                                      <p:cBhvr>
                                        <p:cTn id="34" dur="500"/>
                                        <p:tgtEl>
                                          <p:spTgt spid="921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219">
                                            <p:txEl>
                                              <p:pRg st="3" end="3"/>
                                            </p:txEl>
                                          </p:spTgt>
                                        </p:tgtEl>
                                        <p:attrNameLst>
                                          <p:attrName>style.visibility</p:attrName>
                                        </p:attrNameLst>
                                      </p:cBhvr>
                                      <p:to>
                                        <p:strVal val="visible"/>
                                      </p:to>
                                    </p:set>
                                    <p:animEffect transition="in" filter="wipe(down)">
                                      <p:cBhvr>
                                        <p:cTn id="39" dur="500"/>
                                        <p:tgtEl>
                                          <p:spTgt spid="921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219">
                                            <p:txEl>
                                              <p:pRg st="4" end="4"/>
                                            </p:txEl>
                                          </p:spTgt>
                                        </p:tgtEl>
                                        <p:attrNameLst>
                                          <p:attrName>style.visibility</p:attrName>
                                        </p:attrNameLst>
                                      </p:cBhvr>
                                      <p:to>
                                        <p:strVal val="visible"/>
                                      </p:to>
                                    </p:set>
                                    <p:animEffect transition="in" filter="wipe(down)">
                                      <p:cBhvr>
                                        <p:cTn id="44" dur="500"/>
                                        <p:tgtEl>
                                          <p:spTgt spid="921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9219">
                                            <p:txEl>
                                              <p:pRg st="5" end="5"/>
                                            </p:txEl>
                                          </p:spTgt>
                                        </p:tgtEl>
                                        <p:attrNameLst>
                                          <p:attrName>style.visibility</p:attrName>
                                        </p:attrNameLst>
                                      </p:cBhvr>
                                      <p:to>
                                        <p:strVal val="visible"/>
                                      </p:to>
                                    </p:set>
                                    <p:animEffect transition="in" filter="wipe(down)">
                                      <p:cBhvr>
                                        <p:cTn id="49" dur="500"/>
                                        <p:tgtEl>
                                          <p:spTgt spid="921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9219">
                                            <p:txEl>
                                              <p:pRg st="6" end="6"/>
                                            </p:txEl>
                                          </p:spTgt>
                                        </p:tgtEl>
                                        <p:attrNameLst>
                                          <p:attrName>style.visibility</p:attrName>
                                        </p:attrNameLst>
                                      </p:cBhvr>
                                      <p:to>
                                        <p:strVal val="visible"/>
                                      </p:to>
                                    </p:set>
                                    <p:animEffect transition="in" filter="wipe(down)">
                                      <p:cBhvr>
                                        <p:cTn id="54" dur="500"/>
                                        <p:tgtEl>
                                          <p:spTgt spid="9219">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9219">
                                            <p:txEl>
                                              <p:pRg st="7" end="7"/>
                                            </p:txEl>
                                          </p:spTgt>
                                        </p:tgtEl>
                                        <p:attrNameLst>
                                          <p:attrName>style.visibility</p:attrName>
                                        </p:attrNameLst>
                                      </p:cBhvr>
                                      <p:to>
                                        <p:strVal val="visible"/>
                                      </p:to>
                                    </p:set>
                                    <p:animEffect transition="in" filter="wipe(down)">
                                      <p:cBhvr>
                                        <p:cTn id="59" dur="500"/>
                                        <p:tgtEl>
                                          <p:spTgt spid="9219">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9219">
                                            <p:txEl>
                                              <p:pRg st="8" end="8"/>
                                            </p:txEl>
                                          </p:spTgt>
                                        </p:tgtEl>
                                        <p:attrNameLst>
                                          <p:attrName>style.visibility</p:attrName>
                                        </p:attrNameLst>
                                      </p:cBhvr>
                                      <p:to>
                                        <p:strVal val="visible"/>
                                      </p:to>
                                    </p:set>
                                    <p:animEffect transition="in" filter="wipe(down)">
                                      <p:cBhvr>
                                        <p:cTn id="64" dur="500"/>
                                        <p:tgtEl>
                                          <p:spTgt spid="9219">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9219">
                                            <p:txEl>
                                              <p:pRg st="9" end="9"/>
                                            </p:txEl>
                                          </p:spTgt>
                                        </p:tgtEl>
                                        <p:attrNameLst>
                                          <p:attrName>style.visibility</p:attrName>
                                        </p:attrNameLst>
                                      </p:cBhvr>
                                      <p:to>
                                        <p:strVal val="visible"/>
                                      </p:to>
                                    </p:set>
                                    <p:animEffect transition="in" filter="wipe(down)">
                                      <p:cBhvr>
                                        <p:cTn id="69" dur="500"/>
                                        <p:tgtEl>
                                          <p:spTgt spid="9219">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9220"/>
                                        </p:tgtEl>
                                        <p:attrNameLst>
                                          <p:attrName>style.visibility</p:attrName>
                                        </p:attrNameLst>
                                      </p:cBhvr>
                                      <p:to>
                                        <p:strVal val="visible"/>
                                      </p:to>
                                    </p:set>
                                    <p:anim calcmode="lin" valueType="num">
                                      <p:cBhvr additive="base">
                                        <p:cTn id="74" dur="500" fill="hold"/>
                                        <p:tgtEl>
                                          <p:spTgt spid="9220"/>
                                        </p:tgtEl>
                                        <p:attrNameLst>
                                          <p:attrName>ppt_x</p:attrName>
                                        </p:attrNameLst>
                                      </p:cBhvr>
                                      <p:tavLst>
                                        <p:tav tm="0">
                                          <p:val>
                                            <p:strVal val="#ppt_x"/>
                                          </p:val>
                                        </p:tav>
                                        <p:tav tm="100000">
                                          <p:val>
                                            <p:strVal val="#ppt_x"/>
                                          </p:val>
                                        </p:tav>
                                      </p:tavLst>
                                    </p:anim>
                                    <p:anim calcmode="lin" valueType="num">
                                      <p:cBhvr additive="base">
                                        <p:cTn id="75"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barn(inVertical)">
                                      <p:cBhvr>
                                        <p:cTn id="8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uiExpand="1" build="p"/>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859859" y="-2275"/>
            <a:ext cx="7315200" cy="762000"/>
          </a:xfrm>
          <a:prstGeom prst="rect">
            <a:avLst/>
          </a:prstGeom>
          <a:noFill/>
          <a:ln w="9525">
            <a:noFill/>
            <a:miter lim="800000"/>
            <a:headEnd/>
            <a:tailEnd/>
          </a:ln>
          <a:effectLst>
            <a:outerShdw dist="12700" dir="2700000" algn="ctr" rotWithShape="0">
              <a:srgbClr val="808080"/>
            </a:outerShdw>
          </a:effectLst>
        </p:spPr>
        <p:txBody>
          <a:bodyPr anchor="ctr"/>
          <a:lstStyle/>
          <a:p>
            <a:pPr algn="r" eaLnBrk="1" hangingPunct="1">
              <a:defRPr/>
            </a:pPr>
            <a:r>
              <a:rPr lang="en-US" sz="3200" b="1" u="sng" dirty="0">
                <a:solidFill>
                  <a:srgbClr val="020E49"/>
                </a:solidFill>
                <a:latin typeface="Times New Roman" pitchFamily="96" charset="0"/>
              </a:rPr>
              <a:t>The Declaration of Independence</a:t>
            </a:r>
          </a:p>
        </p:txBody>
      </p:sp>
      <p:sp>
        <p:nvSpPr>
          <p:cNvPr id="50179" name="Rectangle 3"/>
          <p:cNvSpPr>
            <a:spLocks noChangeArrowheads="1"/>
          </p:cNvSpPr>
          <p:nvPr/>
        </p:nvSpPr>
        <p:spPr bwMode="auto">
          <a:xfrm>
            <a:off x="4267200" y="1066800"/>
            <a:ext cx="4876800" cy="5638800"/>
          </a:xfrm>
          <a:prstGeom prst="rect">
            <a:avLst/>
          </a:prstGeom>
          <a:noFill/>
          <a:ln w="9525">
            <a:noFill/>
            <a:miter lim="800000"/>
            <a:headEnd/>
            <a:tailEnd/>
          </a:ln>
        </p:spPr>
        <p:txBody>
          <a:bodyPr/>
          <a:lstStyle/>
          <a:p>
            <a:pPr marL="342900" indent="-342900" eaLnBrk="1" hangingPunct="1">
              <a:spcBef>
                <a:spcPts val="600"/>
              </a:spcBef>
              <a:buFontTx/>
              <a:buChar char="•"/>
              <a:defRPr/>
            </a:pPr>
            <a:endParaRPr lang="en-US" sz="2800" b="1" dirty="0">
              <a:latin typeface="Helvetica" pitchFamily="96" charset="0"/>
            </a:endParaRPr>
          </a:p>
        </p:txBody>
      </p:sp>
      <p:sp>
        <p:nvSpPr>
          <p:cNvPr id="3" name="Content Placeholder 2"/>
          <p:cNvSpPr>
            <a:spLocks noGrp="1"/>
          </p:cNvSpPr>
          <p:nvPr>
            <p:ph sz="half" idx="1"/>
          </p:nvPr>
        </p:nvSpPr>
        <p:spPr/>
        <p:txBody>
          <a:bodyPr>
            <a:normAutofit fontScale="92500" lnSpcReduction="10000"/>
          </a:bodyPr>
          <a:lstStyle/>
          <a:p>
            <a:endParaRPr lang="en-US" dirty="0"/>
          </a:p>
        </p:txBody>
      </p:sp>
      <p:sp>
        <p:nvSpPr>
          <p:cNvPr id="4" name="Content Placeholder 3"/>
          <p:cNvSpPr>
            <a:spLocks noGrp="1"/>
          </p:cNvSpPr>
          <p:nvPr>
            <p:ph sz="half" idx="2"/>
          </p:nvPr>
        </p:nvSpPr>
        <p:spPr>
          <a:xfrm>
            <a:off x="3810000" y="759725"/>
            <a:ext cx="5257800" cy="6098275"/>
          </a:xfrm>
        </p:spPr>
        <p:txBody>
          <a:bodyPr>
            <a:normAutofit fontScale="92500" lnSpcReduction="10000"/>
          </a:bodyPr>
          <a:lstStyle/>
          <a:p>
            <a:pPr>
              <a:spcBef>
                <a:spcPts val="600"/>
              </a:spcBef>
              <a:buFontTx/>
              <a:buChar char="•"/>
              <a:defRPr/>
            </a:pPr>
            <a:r>
              <a:rPr lang="en-US" sz="3500" b="1" dirty="0">
                <a:latin typeface="Helvetica" pitchFamily="96" charset="0"/>
              </a:rPr>
              <a:t>Written by </a:t>
            </a:r>
            <a:br>
              <a:rPr lang="en-US" sz="3500" b="1" dirty="0">
                <a:latin typeface="Helvetica" pitchFamily="96" charset="0"/>
              </a:rPr>
            </a:br>
            <a:r>
              <a:rPr lang="en-US" sz="3500" b="1" dirty="0">
                <a:latin typeface="Helvetica" pitchFamily="96" charset="0"/>
              </a:rPr>
              <a:t>Thomas Jefferson</a:t>
            </a:r>
          </a:p>
          <a:p>
            <a:pPr>
              <a:spcBef>
                <a:spcPts val="600"/>
              </a:spcBef>
              <a:buFontTx/>
              <a:buChar char="•"/>
              <a:defRPr/>
            </a:pPr>
            <a:r>
              <a:rPr lang="en-US" sz="3500" b="1" dirty="0">
                <a:latin typeface="Helvetica" pitchFamily="96" charset="0"/>
              </a:rPr>
              <a:t>“Birth Certificate of the United States”</a:t>
            </a:r>
          </a:p>
          <a:p>
            <a:pPr>
              <a:spcBef>
                <a:spcPts val="600"/>
              </a:spcBef>
              <a:buFontTx/>
              <a:buChar char="•"/>
              <a:defRPr/>
            </a:pPr>
            <a:r>
              <a:rPr lang="en-US" sz="3500" b="1" dirty="0">
                <a:latin typeface="Helvetica" pitchFamily="96" charset="0"/>
              </a:rPr>
              <a:t>Listed rights and grievances against King George III</a:t>
            </a:r>
          </a:p>
          <a:p>
            <a:pPr>
              <a:spcBef>
                <a:spcPts val="600"/>
              </a:spcBef>
              <a:buFontTx/>
              <a:buChar char="•"/>
              <a:defRPr/>
            </a:pPr>
            <a:r>
              <a:rPr lang="en-US" sz="3500" b="1" u="sng" dirty="0">
                <a:latin typeface="Helvetica" pitchFamily="96" charset="0"/>
              </a:rPr>
              <a:t>4 parts</a:t>
            </a:r>
            <a:r>
              <a:rPr lang="en-US" sz="3500" b="1" dirty="0">
                <a:latin typeface="Helvetica" pitchFamily="96" charset="0"/>
              </a:rPr>
              <a:t>:</a:t>
            </a:r>
          </a:p>
          <a:p>
            <a:pPr marL="914400" lvl="1" indent="-457200">
              <a:spcBef>
                <a:spcPts val="600"/>
              </a:spcBef>
              <a:buFontTx/>
              <a:buAutoNum type="arabicPeriod"/>
              <a:defRPr/>
            </a:pPr>
            <a:r>
              <a:rPr lang="en-US" sz="3500" b="1" dirty="0">
                <a:latin typeface="Helvetica" pitchFamily="96" charset="0"/>
              </a:rPr>
              <a:t>Preamble</a:t>
            </a:r>
          </a:p>
          <a:p>
            <a:pPr marL="914400" lvl="1" indent="-457200">
              <a:spcBef>
                <a:spcPts val="600"/>
              </a:spcBef>
              <a:buFontTx/>
              <a:buAutoNum type="arabicPeriod"/>
              <a:defRPr/>
            </a:pPr>
            <a:r>
              <a:rPr lang="en-US" sz="3500" b="1" dirty="0">
                <a:latin typeface="Helvetica" pitchFamily="96" charset="0"/>
              </a:rPr>
              <a:t>Declaration of rights</a:t>
            </a:r>
          </a:p>
          <a:p>
            <a:pPr marL="914400" lvl="1" indent="-457200">
              <a:spcBef>
                <a:spcPts val="600"/>
              </a:spcBef>
              <a:buFontTx/>
              <a:buAutoNum type="arabicPeriod"/>
              <a:defRPr/>
            </a:pPr>
            <a:r>
              <a:rPr lang="en-US" sz="3500" b="1" dirty="0">
                <a:latin typeface="Helvetica" pitchFamily="96" charset="0"/>
              </a:rPr>
              <a:t>List of Grievances</a:t>
            </a:r>
          </a:p>
          <a:p>
            <a:pPr marL="914400" lvl="1" indent="-457200">
              <a:spcBef>
                <a:spcPts val="600"/>
              </a:spcBef>
              <a:buFontTx/>
              <a:buAutoNum type="arabicPeriod"/>
              <a:defRPr/>
            </a:pPr>
            <a:r>
              <a:rPr lang="en-US" sz="3500" b="1" dirty="0">
                <a:latin typeface="Helvetica" pitchFamily="96" charset="0"/>
              </a:rPr>
              <a:t>Resolution</a:t>
            </a:r>
          </a:p>
          <a:p>
            <a:endParaRPr lang="en-US" dirty="0"/>
          </a:p>
        </p:txBody>
      </p:sp>
    </p:spTree>
    <p:extLst>
      <p:ext uri="{BB962C8B-B14F-4D97-AF65-F5344CB8AC3E}">
        <p14:creationId xmlns:p14="http://schemas.microsoft.com/office/powerpoint/2010/main" val="11542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arn(inVertical)">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602707" y="304800"/>
            <a:ext cx="52578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4000" b="1" u="sng" dirty="0">
                <a:solidFill>
                  <a:srgbClr val="020E49"/>
                </a:solidFill>
                <a:latin typeface="Times New Roman" pitchFamily="96" charset="0"/>
              </a:rPr>
              <a:t>Battle of </a:t>
            </a:r>
            <a:r>
              <a:rPr lang="en-US" sz="4000" b="1" u="sng" dirty="0" smtClean="0">
                <a:solidFill>
                  <a:srgbClr val="020E49"/>
                </a:solidFill>
                <a:latin typeface="Times New Roman" pitchFamily="96" charset="0"/>
              </a:rPr>
              <a:t>Yorktown</a:t>
            </a:r>
            <a:r>
              <a:rPr lang="en-US" sz="4400" b="1" dirty="0">
                <a:solidFill>
                  <a:srgbClr val="020E49"/>
                </a:solidFill>
              </a:rPr>
              <a:t/>
            </a:r>
            <a:br>
              <a:rPr lang="en-US" sz="4400" b="1" dirty="0">
                <a:solidFill>
                  <a:srgbClr val="020E49"/>
                </a:solidFill>
              </a:rPr>
            </a:br>
            <a:endParaRPr lang="en-US" sz="4400" b="1" dirty="0">
              <a:solidFill>
                <a:srgbClr val="020E49"/>
              </a:solidFill>
            </a:endParaRPr>
          </a:p>
        </p:txBody>
      </p:sp>
      <p:sp>
        <p:nvSpPr>
          <p:cNvPr id="113667" name="Rectangle 3"/>
          <p:cNvSpPr>
            <a:spLocks noChangeArrowheads="1"/>
          </p:cNvSpPr>
          <p:nvPr/>
        </p:nvSpPr>
        <p:spPr bwMode="auto">
          <a:xfrm>
            <a:off x="35208" y="762000"/>
            <a:ext cx="8919880" cy="524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charset="0"/>
                <a:ea typeface="ＭＳ Ｐゴシック" pitchFamily="96" charset="-128"/>
              </a:defRPr>
            </a:lvl1pPr>
            <a:lvl2pPr marL="742950" indent="-285750">
              <a:defRPr sz="2200">
                <a:solidFill>
                  <a:schemeClr val="tx1"/>
                </a:solidFill>
                <a:latin typeface="Arial" charset="0"/>
                <a:ea typeface="ＭＳ Ｐゴシック" pitchFamily="96" charset="-128"/>
              </a:defRPr>
            </a:lvl2pPr>
            <a:lvl3pPr marL="1143000" indent="-228600">
              <a:defRPr sz="2200">
                <a:solidFill>
                  <a:schemeClr val="tx1"/>
                </a:solidFill>
                <a:latin typeface="Arial" charset="0"/>
                <a:ea typeface="ＭＳ Ｐゴシック" pitchFamily="96" charset="-128"/>
              </a:defRPr>
            </a:lvl3pPr>
            <a:lvl4pPr marL="1600200" indent="-228600">
              <a:defRPr sz="2200">
                <a:solidFill>
                  <a:schemeClr val="tx1"/>
                </a:solidFill>
                <a:latin typeface="Arial" charset="0"/>
                <a:ea typeface="ＭＳ Ｐゴシック" pitchFamily="96" charset="-128"/>
              </a:defRPr>
            </a:lvl4pPr>
            <a:lvl5pPr marL="2057400" indent="-228600">
              <a:defRPr sz="22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96" charset="-128"/>
              </a:defRPr>
            </a:lvl9pPr>
          </a:lstStyle>
          <a:p>
            <a:pPr>
              <a:spcBef>
                <a:spcPts val="600"/>
              </a:spcBef>
              <a:buFont typeface="Arial" panose="020B0604020202020204" pitchFamily="34" charset="0"/>
              <a:buChar char="•"/>
            </a:pPr>
            <a:endParaRPr lang="en-US" altLang="en-US" sz="3200" b="1" dirty="0">
              <a:latin typeface="Helvetica"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196897"/>
            <a:ext cx="5525436" cy="366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a:xfrm>
            <a:off x="457200" y="762000"/>
            <a:ext cx="8229600" cy="5364163"/>
          </a:xfrm>
        </p:spPr>
        <p:txBody>
          <a:bodyPr/>
          <a:lstStyle/>
          <a:p>
            <a:pPr>
              <a:spcBef>
                <a:spcPts val="600"/>
              </a:spcBef>
            </a:pPr>
            <a:r>
              <a:rPr lang="en-US" altLang="en-US" b="1" u="sng" dirty="0">
                <a:latin typeface="Helvetica" pitchFamily="34" charset="0"/>
              </a:rPr>
              <a:t>Final Battle</a:t>
            </a:r>
            <a:r>
              <a:rPr lang="en-US" altLang="en-US" b="1" dirty="0">
                <a:latin typeface="Helvetica" pitchFamily="34" charset="0"/>
              </a:rPr>
              <a:t>: October 1781</a:t>
            </a:r>
            <a:endParaRPr lang="en-US" altLang="en-US" b="1" u="sng" dirty="0">
              <a:latin typeface="Helvetica" pitchFamily="34" charset="0"/>
            </a:endParaRPr>
          </a:p>
          <a:p>
            <a:pPr lvl="1">
              <a:spcBef>
                <a:spcPts val="600"/>
              </a:spcBef>
              <a:buFont typeface="Arial" panose="020B0604020202020204" pitchFamily="34" charset="0"/>
              <a:buChar char="•"/>
            </a:pPr>
            <a:r>
              <a:rPr lang="en-US" altLang="en-US" sz="3200" b="1" dirty="0" smtClean="0">
                <a:latin typeface="Helvetica" pitchFamily="34" charset="0"/>
              </a:rPr>
              <a:t>French aided blockade</a:t>
            </a:r>
          </a:p>
          <a:p>
            <a:pPr lvl="2">
              <a:spcBef>
                <a:spcPts val="600"/>
              </a:spcBef>
            </a:pPr>
            <a:r>
              <a:rPr lang="en-US" altLang="en-US" sz="3200" b="1" dirty="0" smtClean="0">
                <a:latin typeface="Helvetica" pitchFamily="34" charset="0"/>
              </a:rPr>
              <a:t>GB cornered</a:t>
            </a:r>
          </a:p>
          <a:p>
            <a:pPr lvl="3">
              <a:spcBef>
                <a:spcPts val="600"/>
              </a:spcBef>
              <a:buFont typeface="Arial" panose="020B0604020202020204" pitchFamily="34" charset="0"/>
              <a:buChar char="•"/>
            </a:pPr>
            <a:r>
              <a:rPr lang="en-US" altLang="en-US" sz="3200" b="1" dirty="0" smtClean="0">
                <a:latin typeface="Helvetica" pitchFamily="34" charset="0"/>
              </a:rPr>
              <a:t>Gen. Cornwallis = Surrenders</a:t>
            </a:r>
            <a:endParaRPr lang="en-US" altLang="en-US" sz="3200" b="1" dirty="0">
              <a:latin typeface="Helvetica"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7285"/>
            <a:ext cx="9480964" cy="667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90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ppt_x"/>
                                          </p:val>
                                        </p:tav>
                                        <p:tav tm="100000">
                                          <p:val>
                                            <p:strVal val="#ppt_x"/>
                                          </p:val>
                                        </p:tav>
                                      </p:tavLst>
                                    </p:anim>
                                    <p:anim calcmode="lin" valueType="num">
                                      <p:cBhvr additive="base">
                                        <p:cTn id="8" dur="500" fill="hold"/>
                                        <p:tgtEl>
                                          <p:spTgt spid="1136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additive="base">
                                        <p:cTn id="37" dur="500" fill="hold"/>
                                        <p:tgtEl>
                                          <p:spTgt spid="2050"/>
                                        </p:tgtEl>
                                        <p:attrNameLst>
                                          <p:attrName>ppt_x</p:attrName>
                                        </p:attrNameLst>
                                      </p:cBhvr>
                                      <p:tavLst>
                                        <p:tav tm="0">
                                          <p:val>
                                            <p:strVal val="#ppt_x"/>
                                          </p:val>
                                        </p:tav>
                                        <p:tav tm="100000">
                                          <p:val>
                                            <p:strVal val="#ppt_x"/>
                                          </p:val>
                                        </p:tav>
                                      </p:tavLst>
                                    </p:anim>
                                    <p:anim calcmode="lin" valueType="num">
                                      <p:cBhvr additive="base">
                                        <p:cTn id="3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52725" y="152400"/>
            <a:ext cx="53975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600" b="1" u="sng" dirty="0">
                <a:solidFill>
                  <a:srgbClr val="020E49"/>
                </a:solidFill>
                <a:latin typeface="Times New Roman" pitchFamily="96" charset="0"/>
              </a:rPr>
              <a:t>The Treaty of </a:t>
            </a:r>
            <a:r>
              <a:rPr lang="en-US" sz="3600" b="1" u="sng" dirty="0" smtClean="0">
                <a:solidFill>
                  <a:srgbClr val="020E49"/>
                </a:solidFill>
                <a:latin typeface="Times New Roman" pitchFamily="96" charset="0"/>
              </a:rPr>
              <a:t>         Paris—1783</a:t>
            </a:r>
            <a:endParaRPr lang="en-US" sz="3600" b="1" u="sng" dirty="0">
              <a:solidFill>
                <a:srgbClr val="020E49"/>
              </a:solidFill>
              <a:latin typeface="Times New Roman" pitchFamily="96" charset="0"/>
            </a:endParaRPr>
          </a:p>
        </p:txBody>
      </p:sp>
      <p:sp>
        <p:nvSpPr>
          <p:cNvPr id="119811" name="Rectangle 3"/>
          <p:cNvSpPr>
            <a:spLocks noChangeArrowheads="1"/>
          </p:cNvSpPr>
          <p:nvPr/>
        </p:nvSpPr>
        <p:spPr bwMode="auto">
          <a:xfrm>
            <a:off x="4419600" y="1266049"/>
            <a:ext cx="4572000" cy="536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charset="0"/>
                <a:ea typeface="ＭＳ Ｐゴシック" pitchFamily="96" charset="-128"/>
              </a:defRPr>
            </a:lvl1pPr>
            <a:lvl2pPr marL="742950" indent="-285750">
              <a:defRPr sz="2200">
                <a:solidFill>
                  <a:schemeClr val="tx1"/>
                </a:solidFill>
                <a:latin typeface="Arial" charset="0"/>
                <a:ea typeface="ＭＳ Ｐゴシック" pitchFamily="96" charset="-128"/>
              </a:defRPr>
            </a:lvl2pPr>
            <a:lvl3pPr marL="1143000" indent="-228600">
              <a:defRPr sz="2200">
                <a:solidFill>
                  <a:schemeClr val="tx1"/>
                </a:solidFill>
                <a:latin typeface="Arial" charset="0"/>
                <a:ea typeface="ＭＳ Ｐゴシック" pitchFamily="96" charset="-128"/>
              </a:defRPr>
            </a:lvl3pPr>
            <a:lvl4pPr marL="1600200" indent="-228600">
              <a:defRPr sz="2200">
                <a:solidFill>
                  <a:schemeClr val="tx1"/>
                </a:solidFill>
                <a:latin typeface="Arial" charset="0"/>
                <a:ea typeface="ＭＳ Ｐゴシック" pitchFamily="96" charset="-128"/>
              </a:defRPr>
            </a:lvl4pPr>
            <a:lvl5pPr marL="2057400" indent="-228600">
              <a:defRPr sz="22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96" charset="-128"/>
              </a:defRPr>
            </a:lvl9pPr>
          </a:lstStyle>
          <a:p>
            <a:pPr eaLnBrk="1" hangingPunct="1">
              <a:spcBef>
                <a:spcPts val="600"/>
              </a:spcBef>
              <a:buFontTx/>
              <a:buChar char="•"/>
            </a:pPr>
            <a:endParaRPr lang="en-US" altLang="en-US" sz="2800" b="1" dirty="0">
              <a:latin typeface="Helvetica" pitchFamily="34" charset="0"/>
            </a:endParaRPr>
          </a:p>
        </p:txBody>
      </p:sp>
      <p:pic>
        <p:nvPicPr>
          <p:cNvPr id="119812" name="Picture 4" descr="American Revolution pg 62"/>
          <p:cNvPicPr>
            <a:picLocks noChangeAspect="1" noChangeArrowheads="1"/>
          </p:cNvPicPr>
          <p:nvPr/>
        </p:nvPicPr>
        <p:blipFill>
          <a:blip r:embed="rId3"/>
          <a:srcRect/>
          <a:stretch>
            <a:fillRect/>
          </a:stretch>
        </p:blipFill>
        <p:spPr bwMode="auto">
          <a:xfrm>
            <a:off x="76200" y="1439618"/>
            <a:ext cx="4114800" cy="5381988"/>
          </a:xfrm>
          <a:prstGeom prst="rect">
            <a:avLst/>
          </a:prstGeom>
          <a:noFill/>
          <a:effectLst>
            <a:outerShdw dist="35921" dir="2700000" algn="ctr" rotWithShape="0">
              <a:srgbClr val="808080"/>
            </a:outerShdw>
          </a:effec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759028">
            <a:off x="2829906" y="4248412"/>
            <a:ext cx="1177215" cy="166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09600" y="33899"/>
            <a:ext cx="8229600" cy="1143000"/>
          </a:xfrm>
        </p:spPr>
        <p:txBody>
          <a:bodyPr/>
          <a:lstStyle/>
          <a:p>
            <a:endParaRPr lang="en-US" b="1" dirty="0"/>
          </a:p>
        </p:txBody>
      </p:sp>
      <p:sp>
        <p:nvSpPr>
          <p:cNvPr id="3" name="Content Placeholder 2"/>
          <p:cNvSpPr>
            <a:spLocks noGrp="1"/>
          </p:cNvSpPr>
          <p:nvPr>
            <p:ph sz="half" idx="1"/>
          </p:nvPr>
        </p:nvSpPr>
        <p:spPr>
          <a:xfrm>
            <a:off x="457200" y="1600200"/>
            <a:ext cx="3962400" cy="4525963"/>
          </a:xfrm>
        </p:spPr>
        <p:txBody>
          <a:bodyPr>
            <a:normAutofit fontScale="92500" lnSpcReduction="10000"/>
          </a:bodyPr>
          <a:lstStyle/>
          <a:p>
            <a:endParaRPr lang="en-US" dirty="0"/>
          </a:p>
        </p:txBody>
      </p:sp>
      <p:sp>
        <p:nvSpPr>
          <p:cNvPr id="4" name="Content Placeholder 3"/>
          <p:cNvSpPr>
            <a:spLocks noGrp="1"/>
          </p:cNvSpPr>
          <p:nvPr>
            <p:ph sz="half" idx="2"/>
          </p:nvPr>
        </p:nvSpPr>
        <p:spPr>
          <a:xfrm>
            <a:off x="4419600" y="0"/>
            <a:ext cx="4572000" cy="6821606"/>
          </a:xfrm>
        </p:spPr>
        <p:txBody>
          <a:bodyPr>
            <a:normAutofit fontScale="92500" lnSpcReduction="10000"/>
          </a:bodyPr>
          <a:lstStyle/>
          <a:p>
            <a:pPr>
              <a:lnSpc>
                <a:spcPct val="110000"/>
              </a:lnSpc>
              <a:spcBef>
                <a:spcPts val="0"/>
              </a:spcBef>
              <a:buFontTx/>
              <a:buChar char="•"/>
            </a:pPr>
            <a:r>
              <a:rPr lang="en-US" altLang="en-US" sz="3200" b="1" dirty="0">
                <a:latin typeface="Helvetica" pitchFamily="34" charset="0"/>
              </a:rPr>
              <a:t>Officially </a:t>
            </a:r>
            <a:r>
              <a:rPr lang="en-US" altLang="en-US" sz="3200" b="1" dirty="0" smtClean="0">
                <a:latin typeface="Helvetica" pitchFamily="34" charset="0"/>
              </a:rPr>
              <a:t>ended Am. Rev. = Neg. by Benjamin Franklin</a:t>
            </a:r>
          </a:p>
          <a:p>
            <a:pPr>
              <a:lnSpc>
                <a:spcPct val="110000"/>
              </a:lnSpc>
              <a:spcBef>
                <a:spcPts val="0"/>
              </a:spcBef>
              <a:buFontTx/>
              <a:buChar char="•"/>
            </a:pPr>
            <a:r>
              <a:rPr lang="en-US" altLang="en-US" sz="3200" b="1" dirty="0" smtClean="0">
                <a:latin typeface="Helvetica" pitchFamily="34" charset="0"/>
              </a:rPr>
              <a:t>Recognizes Am. Independence</a:t>
            </a:r>
            <a:endParaRPr lang="en-US" altLang="en-US" sz="3200" b="1" dirty="0">
              <a:latin typeface="Helvetica" pitchFamily="34" charset="0"/>
            </a:endParaRPr>
          </a:p>
          <a:p>
            <a:pPr>
              <a:lnSpc>
                <a:spcPct val="110000"/>
              </a:lnSpc>
              <a:spcBef>
                <a:spcPts val="0"/>
              </a:spcBef>
              <a:buFontTx/>
              <a:buChar char="•"/>
            </a:pPr>
            <a:r>
              <a:rPr lang="en-US" altLang="en-US" sz="3200" b="1" u="sng" dirty="0">
                <a:latin typeface="Helvetica" pitchFamily="34" charset="0"/>
              </a:rPr>
              <a:t>Geographic</a:t>
            </a:r>
            <a:r>
              <a:rPr lang="en-US" altLang="en-US" sz="3200" b="1" dirty="0">
                <a:latin typeface="Helvetica" pitchFamily="34" charset="0"/>
              </a:rPr>
              <a:t>:</a:t>
            </a:r>
          </a:p>
          <a:p>
            <a:pPr lvl="1">
              <a:lnSpc>
                <a:spcPct val="110000"/>
              </a:lnSpc>
              <a:spcBef>
                <a:spcPts val="0"/>
              </a:spcBef>
              <a:buFontTx/>
              <a:buChar char="•"/>
            </a:pPr>
            <a:r>
              <a:rPr lang="en-US" altLang="en-US" sz="3200" b="1" dirty="0" smtClean="0">
                <a:latin typeface="Helvetica" pitchFamily="34" charset="0"/>
              </a:rPr>
              <a:t>Set U.S./Canadian border</a:t>
            </a:r>
          </a:p>
          <a:p>
            <a:pPr lvl="1">
              <a:lnSpc>
                <a:spcPct val="110000"/>
              </a:lnSpc>
              <a:spcBef>
                <a:spcPts val="0"/>
              </a:spcBef>
              <a:buFontTx/>
              <a:buChar char="•"/>
            </a:pPr>
            <a:r>
              <a:rPr lang="en-US" altLang="en-US" sz="3200" b="1" dirty="0" smtClean="0">
                <a:latin typeface="Helvetica" pitchFamily="34" charset="0"/>
              </a:rPr>
              <a:t>FL = back to Spain</a:t>
            </a:r>
          </a:p>
          <a:p>
            <a:pPr>
              <a:lnSpc>
                <a:spcPct val="110000"/>
              </a:lnSpc>
              <a:spcBef>
                <a:spcPts val="0"/>
              </a:spcBef>
              <a:buFontTx/>
              <a:buChar char="•"/>
            </a:pPr>
            <a:r>
              <a:rPr lang="en-US" altLang="en-US" sz="3200" b="1" u="sng" dirty="0" smtClean="0">
                <a:latin typeface="Helvetica" pitchFamily="34" charset="0"/>
              </a:rPr>
              <a:t>Payments</a:t>
            </a:r>
            <a:r>
              <a:rPr lang="en-US" altLang="en-US" sz="3200" b="1" dirty="0" smtClean="0">
                <a:latin typeface="Helvetica" pitchFamily="34" charset="0"/>
              </a:rPr>
              <a:t>:</a:t>
            </a:r>
          </a:p>
          <a:p>
            <a:pPr lvl="1">
              <a:lnSpc>
                <a:spcPct val="110000"/>
              </a:lnSpc>
              <a:spcBef>
                <a:spcPts val="0"/>
              </a:spcBef>
              <a:buFontTx/>
              <a:buChar char="•"/>
            </a:pPr>
            <a:r>
              <a:rPr lang="en-US" altLang="en-US" sz="3200" b="1" dirty="0" smtClean="0">
                <a:latin typeface="Helvetica" pitchFamily="34" charset="0"/>
              </a:rPr>
              <a:t>GB merchants = for </a:t>
            </a:r>
            <a:r>
              <a:rPr lang="en-US" altLang="en-US" sz="3200" b="1" dirty="0">
                <a:latin typeface="Helvetica" pitchFamily="34" charset="0"/>
              </a:rPr>
              <a:t>lost items</a:t>
            </a:r>
          </a:p>
          <a:p>
            <a:pPr lvl="1">
              <a:lnSpc>
                <a:spcPct val="110000"/>
              </a:lnSpc>
              <a:spcBef>
                <a:spcPts val="0"/>
              </a:spcBef>
              <a:buFontTx/>
              <a:buChar char="•"/>
            </a:pPr>
            <a:r>
              <a:rPr lang="en-US" altLang="en-US" sz="3200" b="1" dirty="0" smtClean="0">
                <a:latin typeface="Helvetica" pitchFamily="34" charset="0"/>
              </a:rPr>
              <a:t>Loyalists = for </a:t>
            </a:r>
            <a:r>
              <a:rPr lang="en-US" altLang="en-US" sz="3200" b="1" dirty="0">
                <a:latin typeface="Helvetica" pitchFamily="34" charset="0"/>
              </a:rPr>
              <a:t>lost property</a:t>
            </a:r>
          </a:p>
          <a:p>
            <a:endParaRPr lang="en-US" dirty="0"/>
          </a:p>
        </p:txBody>
      </p:sp>
    </p:spTree>
    <p:extLst>
      <p:ext uri="{BB962C8B-B14F-4D97-AF65-F5344CB8AC3E}">
        <p14:creationId xmlns:p14="http://schemas.microsoft.com/office/powerpoint/2010/main" val="4188549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dissolve">
                                      <p:cBhvr>
                                        <p:cTn id="7" dur="500"/>
                                        <p:tgtEl>
                                          <p:spTgt spid="1198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19811"/>
                                        </p:tgtEl>
                                        <p:attrNameLst>
                                          <p:attrName>style.visibility</p:attrName>
                                        </p:attrNameLst>
                                      </p:cBhvr>
                                      <p:to>
                                        <p:strVal val="visible"/>
                                      </p:to>
                                    </p:set>
                                    <p:anim calcmode="lin" valueType="num">
                                      <p:cBhvr additive="base">
                                        <p:cTn id="12" dur="500" fill="hold"/>
                                        <p:tgtEl>
                                          <p:spTgt spid="119811"/>
                                        </p:tgtEl>
                                        <p:attrNameLst>
                                          <p:attrName>ppt_x</p:attrName>
                                        </p:attrNameLst>
                                      </p:cBhvr>
                                      <p:tavLst>
                                        <p:tav tm="0">
                                          <p:val>
                                            <p:strVal val="#ppt_x"/>
                                          </p:val>
                                        </p:tav>
                                        <p:tav tm="100000">
                                          <p:val>
                                            <p:strVal val="#ppt_x"/>
                                          </p:val>
                                        </p:tav>
                                      </p:tavLst>
                                    </p:anim>
                                    <p:anim calcmode="lin" valueType="num">
                                      <p:cBhvr additive="base">
                                        <p:cTn id="13" dur="500" fill="hold"/>
                                        <p:tgtEl>
                                          <p:spTgt spid="1198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9810"/>
                                        </p:tgtEl>
                                        <p:attrNameLst>
                                          <p:attrName>style.visibility</p:attrName>
                                        </p:attrNameLst>
                                      </p:cBhvr>
                                      <p:to>
                                        <p:strVal val="visible"/>
                                      </p:to>
                                    </p:set>
                                    <p:animEffect transition="in" filter="barn(inVertical)">
                                      <p:cBhvr>
                                        <p:cTn id="18" dur="500"/>
                                        <p:tgtEl>
                                          <p:spTgt spid="1198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wipe(down)">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inVertical)">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arn(inVertical)">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barn(inVertical)">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barn(inVertical)">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barn(inVertical)">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barn(inVertical)">
                                      <p:cBhvr>
                                        <p:cTn id="53" dur="500"/>
                                        <p:tgtEl>
                                          <p:spTgt spid="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barn(inVertical)">
                                      <p:cBhvr>
                                        <p:cTn id="58" dur="5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barn(inVertical)">
                                      <p:cBhvr>
                                        <p:cTn id="6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1"/>
            <a:ext cx="9296400" cy="6883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399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819400" y="228600"/>
            <a:ext cx="6553200" cy="762000"/>
          </a:xfrm>
          <a:prstGeom prst="rect">
            <a:avLst/>
          </a:prstGeom>
          <a:noFill/>
          <a:ln w="9525">
            <a:noFill/>
            <a:miter lim="800000"/>
            <a:headEnd/>
            <a:tailEnd/>
          </a:ln>
          <a:effectLst>
            <a:outerShdw dist="12700" dir="2700000" algn="ctr" rotWithShape="0">
              <a:srgbClr val="808080"/>
            </a:outerShdw>
          </a:effectLst>
        </p:spPr>
        <p:txBody>
          <a:bodyPr anchor="ctr"/>
          <a:lstStyle/>
          <a:p>
            <a:pPr eaLnBrk="1" hangingPunct="1">
              <a:defRPr/>
            </a:pPr>
            <a:r>
              <a:rPr lang="en-US" sz="3200" b="1" dirty="0">
                <a:solidFill>
                  <a:srgbClr val="020E49"/>
                </a:solidFill>
                <a:latin typeface="Times New Roman" pitchFamily="96" charset="0"/>
              </a:rPr>
              <a:t>“</a:t>
            </a:r>
            <a:r>
              <a:rPr lang="en-US" sz="3200" b="1" u="sng" dirty="0">
                <a:solidFill>
                  <a:srgbClr val="020E49"/>
                </a:solidFill>
                <a:latin typeface="Times New Roman" pitchFamily="96" charset="0"/>
              </a:rPr>
              <a:t>The Shot Heard Round the World</a:t>
            </a:r>
            <a:r>
              <a:rPr lang="en-US" sz="3200" b="1" dirty="0">
                <a:solidFill>
                  <a:srgbClr val="020E49"/>
                </a:solidFill>
                <a:latin typeface="Times New Roman" pitchFamily="96" charset="0"/>
              </a:rPr>
              <a:t>”</a:t>
            </a:r>
          </a:p>
        </p:txBody>
      </p:sp>
      <p:sp>
        <p:nvSpPr>
          <p:cNvPr id="39939" name="Rectangle 3"/>
          <p:cNvSpPr>
            <a:spLocks noChangeArrowheads="1"/>
          </p:cNvSpPr>
          <p:nvPr/>
        </p:nvSpPr>
        <p:spPr bwMode="auto">
          <a:xfrm>
            <a:off x="0" y="609600"/>
            <a:ext cx="7696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charset="0"/>
                <a:ea typeface="ＭＳ Ｐゴシック" pitchFamily="96" charset="-128"/>
              </a:defRPr>
            </a:lvl1pPr>
            <a:lvl2pPr marL="742950" indent="-285750">
              <a:defRPr sz="2200">
                <a:solidFill>
                  <a:schemeClr val="tx1"/>
                </a:solidFill>
                <a:latin typeface="Arial" charset="0"/>
                <a:ea typeface="ＭＳ Ｐゴシック" pitchFamily="96" charset="-128"/>
              </a:defRPr>
            </a:lvl2pPr>
            <a:lvl3pPr marL="1143000" indent="-228600">
              <a:defRPr sz="2200">
                <a:solidFill>
                  <a:schemeClr val="tx1"/>
                </a:solidFill>
                <a:latin typeface="Arial" charset="0"/>
                <a:ea typeface="ＭＳ Ｐゴシック" pitchFamily="96" charset="-128"/>
              </a:defRPr>
            </a:lvl3pPr>
            <a:lvl4pPr marL="1600200" indent="-228600">
              <a:defRPr sz="2200">
                <a:solidFill>
                  <a:schemeClr val="tx1"/>
                </a:solidFill>
                <a:latin typeface="Arial" charset="0"/>
                <a:ea typeface="ＭＳ Ｐゴシック" pitchFamily="96" charset="-128"/>
              </a:defRPr>
            </a:lvl4pPr>
            <a:lvl5pPr marL="2057400" indent="-228600">
              <a:defRPr sz="22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96" charset="-128"/>
              </a:defRPr>
            </a:lvl9pPr>
          </a:lstStyle>
          <a:p>
            <a:pPr>
              <a:buFontTx/>
              <a:buChar char="•"/>
            </a:pPr>
            <a:endParaRPr lang="en-US" altLang="en-US" sz="3000" b="1" dirty="0">
              <a:latin typeface="+mn-lt"/>
            </a:endParaRPr>
          </a:p>
        </p:txBody>
      </p:sp>
      <p:pic>
        <p:nvPicPr>
          <p:cNvPr id="39940" name="Picture 4" descr="American Revolution pg 20"/>
          <p:cNvPicPr>
            <a:picLocks noChangeAspect="1" noChangeArrowheads="1"/>
          </p:cNvPicPr>
          <p:nvPr/>
        </p:nvPicPr>
        <p:blipFill>
          <a:blip r:embed="rId3"/>
          <a:srcRect/>
          <a:stretch>
            <a:fillRect/>
          </a:stretch>
        </p:blipFill>
        <p:spPr bwMode="auto">
          <a:xfrm rot="849529">
            <a:off x="5147006" y="1452255"/>
            <a:ext cx="4191000" cy="3352800"/>
          </a:xfrm>
          <a:prstGeom prst="rect">
            <a:avLst/>
          </a:prstGeom>
          <a:noFill/>
          <a:effectLst>
            <a:outerShdw dist="35921" dir="2700000" algn="ctr" rotWithShape="0">
              <a:srgbClr val="808080"/>
            </a:outerShdw>
          </a:effec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838200"/>
            <a:ext cx="8686800" cy="6019800"/>
          </a:xfrm>
        </p:spPr>
        <p:txBody>
          <a:bodyPr>
            <a:normAutofit/>
          </a:bodyPr>
          <a:lstStyle/>
          <a:p>
            <a:pPr marL="0" lvl="0" indent="0">
              <a:spcBef>
                <a:spcPts val="0"/>
              </a:spcBef>
              <a:buFontTx/>
              <a:buChar char="•"/>
            </a:pPr>
            <a:r>
              <a:rPr lang="en-US" altLang="en-US" b="1" dirty="0">
                <a:solidFill>
                  <a:srgbClr val="FF0000"/>
                </a:solidFill>
              </a:rPr>
              <a:t>April 19, 1775</a:t>
            </a:r>
          </a:p>
          <a:p>
            <a:pPr marL="0" lvl="0" indent="0">
              <a:spcBef>
                <a:spcPts val="0"/>
              </a:spcBef>
              <a:buFontTx/>
              <a:buChar char="•"/>
            </a:pPr>
            <a:r>
              <a:rPr lang="en-US" altLang="en-US" b="1" dirty="0">
                <a:solidFill>
                  <a:prstClr val="black"/>
                </a:solidFill>
              </a:rPr>
              <a:t>1</a:t>
            </a:r>
            <a:r>
              <a:rPr lang="en-US" altLang="en-US" b="1" baseline="30000" dirty="0">
                <a:solidFill>
                  <a:prstClr val="black"/>
                </a:solidFill>
              </a:rPr>
              <a:t>st</a:t>
            </a:r>
            <a:r>
              <a:rPr lang="en-US" altLang="en-US" b="1" dirty="0">
                <a:solidFill>
                  <a:prstClr val="black"/>
                </a:solidFill>
              </a:rPr>
              <a:t> battle of Am. Rev.</a:t>
            </a:r>
          </a:p>
          <a:p>
            <a:pPr marL="457200" lvl="1" indent="0">
              <a:spcBef>
                <a:spcPts val="0"/>
              </a:spcBef>
              <a:buFontTx/>
              <a:buChar char="•"/>
            </a:pPr>
            <a:r>
              <a:rPr lang="en-US" altLang="en-US" sz="3200" b="1" u="sng" dirty="0">
                <a:solidFill>
                  <a:prstClr val="black"/>
                </a:solidFill>
              </a:rPr>
              <a:t>Minutemen</a:t>
            </a:r>
            <a:r>
              <a:rPr lang="en-US" altLang="en-US" sz="3200" b="1" dirty="0">
                <a:solidFill>
                  <a:prstClr val="black"/>
                </a:solidFill>
              </a:rPr>
              <a:t>:</a:t>
            </a:r>
          </a:p>
          <a:p>
            <a:pPr marL="914400" lvl="2" indent="0">
              <a:spcBef>
                <a:spcPts val="0"/>
              </a:spcBef>
              <a:buFontTx/>
              <a:buChar char="•"/>
            </a:pPr>
            <a:r>
              <a:rPr lang="en-US" altLang="en-US" sz="3200" b="1" dirty="0">
                <a:solidFill>
                  <a:prstClr val="black"/>
                </a:solidFill>
              </a:rPr>
              <a:t>&lt;Colonial Militia, ready                                </a:t>
            </a:r>
            <a:r>
              <a:rPr lang="en-US" altLang="en-US" sz="3200" b="1" dirty="0" smtClean="0">
                <a:solidFill>
                  <a:prstClr val="black"/>
                </a:solidFill>
              </a:rPr>
              <a:t>    in </a:t>
            </a:r>
            <a:r>
              <a:rPr lang="en-US" altLang="en-US" sz="3200" b="1" dirty="0">
                <a:solidFill>
                  <a:prstClr val="black"/>
                </a:solidFill>
              </a:rPr>
              <a:t>a minute&gt;</a:t>
            </a:r>
          </a:p>
          <a:p>
            <a:pPr marL="457200" lvl="1" indent="0">
              <a:spcBef>
                <a:spcPts val="0"/>
              </a:spcBef>
              <a:buFontTx/>
              <a:buChar char="•"/>
            </a:pPr>
            <a:r>
              <a:rPr lang="en-US" altLang="en-US" sz="3200" b="1" u="sng" dirty="0">
                <a:solidFill>
                  <a:prstClr val="black"/>
                </a:solidFill>
              </a:rPr>
              <a:t>Colonists</a:t>
            </a:r>
            <a:r>
              <a:rPr lang="en-US" altLang="en-US" sz="3200" b="1" dirty="0">
                <a:solidFill>
                  <a:prstClr val="black"/>
                </a:solidFill>
              </a:rPr>
              <a:t>: stockpiled                            </a:t>
            </a:r>
            <a:r>
              <a:rPr lang="en-US" altLang="en-US" sz="3200" b="1" dirty="0" smtClean="0">
                <a:solidFill>
                  <a:prstClr val="black"/>
                </a:solidFill>
              </a:rPr>
              <a:t>     </a:t>
            </a:r>
            <a:r>
              <a:rPr lang="en-US" altLang="en-US" sz="3200" b="1" dirty="0">
                <a:solidFill>
                  <a:prstClr val="black"/>
                </a:solidFill>
              </a:rPr>
              <a:t>weapons in Concord, MA</a:t>
            </a:r>
          </a:p>
          <a:p>
            <a:pPr marL="457200" lvl="1" indent="0">
              <a:spcBef>
                <a:spcPts val="0"/>
              </a:spcBef>
              <a:buFontTx/>
              <a:buChar char="•"/>
            </a:pPr>
            <a:r>
              <a:rPr lang="en-US" altLang="en-US" sz="3200" b="1" u="sng" dirty="0">
                <a:solidFill>
                  <a:prstClr val="black"/>
                </a:solidFill>
              </a:rPr>
              <a:t>G.B. troops</a:t>
            </a:r>
            <a:r>
              <a:rPr lang="en-US" altLang="en-US" sz="3200" b="1" dirty="0">
                <a:solidFill>
                  <a:prstClr val="black"/>
                </a:solidFill>
              </a:rPr>
              <a:t>: In Lexington </a:t>
            </a:r>
            <a:r>
              <a:rPr lang="en-US" altLang="en-US" sz="3200" b="1" dirty="0" smtClean="0">
                <a:solidFill>
                  <a:prstClr val="black"/>
                </a:solidFill>
              </a:rPr>
              <a:t>                                     </a:t>
            </a:r>
            <a:r>
              <a:rPr lang="en-US" altLang="en-US" sz="3200" b="1" dirty="0">
                <a:solidFill>
                  <a:prstClr val="black"/>
                </a:solidFill>
              </a:rPr>
              <a:t>on the way to Concord</a:t>
            </a:r>
          </a:p>
          <a:p>
            <a:pPr marL="457200" lvl="1" indent="0">
              <a:spcBef>
                <a:spcPts val="0"/>
              </a:spcBef>
              <a:buFontTx/>
              <a:buChar char="•"/>
            </a:pPr>
            <a:r>
              <a:rPr lang="en-US" altLang="en-US" sz="3200" b="1" dirty="0">
                <a:solidFill>
                  <a:prstClr val="black"/>
                </a:solidFill>
              </a:rPr>
              <a:t>Who fired 1</a:t>
            </a:r>
            <a:r>
              <a:rPr lang="en-US" altLang="en-US" sz="3200" b="1" baseline="30000" dirty="0">
                <a:solidFill>
                  <a:prstClr val="black"/>
                </a:solidFill>
              </a:rPr>
              <a:t>st</a:t>
            </a:r>
            <a:r>
              <a:rPr lang="en-US" altLang="en-US" sz="3200" b="1" dirty="0">
                <a:solidFill>
                  <a:prstClr val="black"/>
                </a:solidFill>
              </a:rPr>
              <a:t> shot?</a:t>
            </a:r>
          </a:p>
          <a:p>
            <a:pPr marL="0" lvl="0" indent="0">
              <a:spcBef>
                <a:spcPts val="0"/>
              </a:spcBef>
              <a:buFontTx/>
              <a:buChar char="•"/>
            </a:pPr>
            <a:r>
              <a:rPr lang="en-US" altLang="en-US" b="1" dirty="0">
                <a:solidFill>
                  <a:prstClr val="black"/>
                </a:solidFill>
              </a:rPr>
              <a:t>Paul Revere (Member Sons of Liberty) warned colonists: </a:t>
            </a:r>
            <a:r>
              <a:rPr lang="en-US" altLang="en-US" sz="3000" b="1" dirty="0">
                <a:solidFill>
                  <a:prstClr val="black"/>
                </a:solidFill>
              </a:rPr>
              <a:t>“The British are coming!”</a:t>
            </a:r>
          </a:p>
          <a:p>
            <a:endParaRPr lang="en-US" dirty="0"/>
          </a:p>
        </p:txBody>
      </p:sp>
    </p:spTree>
    <p:extLst>
      <p:ext uri="{BB962C8B-B14F-4D97-AF65-F5344CB8AC3E}">
        <p14:creationId xmlns:p14="http://schemas.microsoft.com/office/powerpoint/2010/main" val="91701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arn(inVertical)">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39939"/>
                                        </p:tgtEl>
                                        <p:attrNameLst>
                                          <p:attrName>style.visibility</p:attrName>
                                        </p:attrNameLst>
                                      </p:cBhvr>
                                      <p:to>
                                        <p:strVal val="visible"/>
                                      </p:to>
                                    </p:set>
                                    <p:anim calcmode="lin" valueType="num">
                                      <p:cBhvr additive="base">
                                        <p:cTn id="12" dur="500" fill="hold"/>
                                        <p:tgtEl>
                                          <p:spTgt spid="39939"/>
                                        </p:tgtEl>
                                        <p:attrNameLst>
                                          <p:attrName>ppt_x</p:attrName>
                                        </p:attrNameLst>
                                      </p:cBhvr>
                                      <p:tavLst>
                                        <p:tav tm="0">
                                          <p:val>
                                            <p:strVal val="#ppt_x"/>
                                          </p:val>
                                        </p:tav>
                                        <p:tav tm="100000">
                                          <p:val>
                                            <p:strVal val="#ppt_x"/>
                                          </p:val>
                                        </p:tav>
                                      </p:tavLst>
                                    </p:anim>
                                    <p:anim calcmode="lin" valueType="num">
                                      <p:cBhvr additive="base">
                                        <p:cTn id="13"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9940"/>
                                        </p:tgtEl>
                                        <p:attrNameLst>
                                          <p:attrName>style.visibility</p:attrName>
                                        </p:attrNameLst>
                                      </p:cBhvr>
                                      <p:to>
                                        <p:strVal val="visible"/>
                                      </p:to>
                                    </p:set>
                                    <p:animEffect transition="in" filter="dissolve">
                                      <p:cBhvr>
                                        <p:cTn id="18" dur="1000"/>
                                        <p:tgtEl>
                                          <p:spTgt spid="3994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additive="base">
                                        <p:cTn id="6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685800"/>
          </a:xfrm>
        </p:spPr>
        <p:txBody>
          <a:bodyPr>
            <a:normAutofit fontScale="90000"/>
          </a:bodyPr>
          <a:lstStyle/>
          <a:p>
            <a:pPr eaLnBrk="1" hangingPunct="1"/>
            <a:r>
              <a:rPr lang="en-US" altLang="en-US" b="1" u="sng" dirty="0" smtClean="0">
                <a:solidFill>
                  <a:srgbClr val="0033CC"/>
                </a:solidFill>
              </a:rPr>
              <a:t>The Soldiers</a:t>
            </a:r>
          </a:p>
        </p:txBody>
      </p:sp>
      <p:sp>
        <p:nvSpPr>
          <p:cNvPr id="18435" name="Rectangle 3"/>
          <p:cNvSpPr>
            <a:spLocks noGrp="1" noChangeArrowheads="1"/>
          </p:cNvSpPr>
          <p:nvPr>
            <p:ph type="body" idx="1"/>
          </p:nvPr>
        </p:nvSpPr>
        <p:spPr>
          <a:xfrm>
            <a:off x="152400" y="685800"/>
            <a:ext cx="4040188" cy="762000"/>
          </a:xfrm>
        </p:spPr>
        <p:txBody>
          <a:bodyPr>
            <a:noAutofit/>
          </a:bodyPr>
          <a:lstStyle/>
          <a:p>
            <a:pPr algn="ctr" eaLnBrk="1" hangingPunct="1">
              <a:spcBef>
                <a:spcPts val="600"/>
              </a:spcBef>
              <a:buFont typeface="Wingdings" pitchFamily="2" charset="2"/>
              <a:buNone/>
            </a:pPr>
            <a:r>
              <a:rPr lang="en-US" altLang="en-US" sz="3200" b="1" u="sng" dirty="0" smtClean="0">
                <a:solidFill>
                  <a:schemeClr val="accent2"/>
                </a:solidFill>
              </a:rPr>
              <a:t>British “Redcoats” (</a:t>
            </a:r>
            <a:r>
              <a:rPr lang="en-US" altLang="en-US" sz="3200" b="1" u="sng" dirty="0" err="1" smtClean="0">
                <a:solidFill>
                  <a:schemeClr val="accent2"/>
                </a:solidFill>
              </a:rPr>
              <a:t>Lobsterbacks</a:t>
            </a:r>
            <a:r>
              <a:rPr lang="en-US" altLang="en-US" sz="3200" b="1" u="sng" dirty="0" smtClean="0">
                <a:solidFill>
                  <a:schemeClr val="accent2"/>
                </a:solidFill>
              </a:rPr>
              <a:t>)</a:t>
            </a:r>
            <a:r>
              <a:rPr lang="en-US" altLang="en-US" sz="3200" b="1" dirty="0" smtClean="0">
                <a:solidFill>
                  <a:schemeClr val="accent2"/>
                </a:solidFill>
              </a:rPr>
              <a:t> </a:t>
            </a:r>
          </a:p>
        </p:txBody>
      </p:sp>
      <p:sp>
        <p:nvSpPr>
          <p:cNvPr id="3" name="Content Placeholder 2"/>
          <p:cNvSpPr>
            <a:spLocks noGrp="1"/>
          </p:cNvSpPr>
          <p:nvPr>
            <p:ph sz="half" idx="2"/>
          </p:nvPr>
        </p:nvSpPr>
        <p:spPr>
          <a:xfrm>
            <a:off x="0" y="1450428"/>
            <a:ext cx="4648200" cy="3951288"/>
          </a:xfrm>
        </p:spPr>
        <p:txBody>
          <a:bodyPr/>
          <a:lstStyle/>
          <a:p>
            <a:pPr>
              <a:spcBef>
                <a:spcPts val="0"/>
              </a:spcBef>
            </a:pPr>
            <a:r>
              <a:rPr lang="en-US" altLang="en-US" sz="2800" b="1" dirty="0"/>
              <a:t>Lower classes</a:t>
            </a:r>
          </a:p>
          <a:p>
            <a:pPr>
              <a:spcBef>
                <a:spcPts val="0"/>
              </a:spcBef>
            </a:pPr>
            <a:r>
              <a:rPr lang="en-US" altLang="en-US" sz="2800" b="1" dirty="0"/>
              <a:t>Professional soldiers</a:t>
            </a:r>
          </a:p>
          <a:p>
            <a:endParaRPr lang="en-US" dirty="0"/>
          </a:p>
        </p:txBody>
      </p:sp>
      <p:sp>
        <p:nvSpPr>
          <p:cNvPr id="4" name="Text Placeholder 3"/>
          <p:cNvSpPr>
            <a:spLocks noGrp="1"/>
          </p:cNvSpPr>
          <p:nvPr>
            <p:ph type="body" sz="quarter" idx="3"/>
          </p:nvPr>
        </p:nvSpPr>
        <p:spPr>
          <a:xfrm>
            <a:off x="4876800" y="762000"/>
            <a:ext cx="4041775" cy="639762"/>
          </a:xfrm>
        </p:spPr>
        <p:txBody>
          <a:bodyPr>
            <a:noAutofit/>
          </a:bodyPr>
          <a:lstStyle/>
          <a:p>
            <a:pPr algn="ctr"/>
            <a:r>
              <a:rPr lang="en-US" altLang="en-US" sz="3200" u="sng" dirty="0">
                <a:solidFill>
                  <a:schemeClr val="accent2"/>
                </a:solidFill>
              </a:rPr>
              <a:t>Continental Army </a:t>
            </a:r>
            <a:r>
              <a:rPr lang="en-US" altLang="en-US" sz="3200" u="sng" dirty="0" smtClean="0">
                <a:solidFill>
                  <a:schemeClr val="accent2"/>
                </a:solidFill>
              </a:rPr>
              <a:t>            (</a:t>
            </a:r>
            <a:r>
              <a:rPr lang="en-US" altLang="en-US" sz="3200" u="sng" dirty="0">
                <a:solidFill>
                  <a:schemeClr val="accent2"/>
                </a:solidFill>
              </a:rPr>
              <a:t>Colonial Army</a:t>
            </a:r>
            <a:r>
              <a:rPr lang="en-US" altLang="en-US" sz="3200" u="sng" dirty="0" smtClean="0">
                <a:solidFill>
                  <a:schemeClr val="accent2"/>
                </a:solidFill>
              </a:rPr>
              <a:t>)</a:t>
            </a:r>
            <a:endParaRPr lang="en-US" altLang="en-US" sz="3200" u="sng" dirty="0">
              <a:solidFill>
                <a:schemeClr val="accent2"/>
              </a:solidFill>
            </a:endParaRPr>
          </a:p>
        </p:txBody>
      </p:sp>
      <p:sp>
        <p:nvSpPr>
          <p:cNvPr id="5" name="Content Placeholder 4"/>
          <p:cNvSpPr>
            <a:spLocks noGrp="1"/>
          </p:cNvSpPr>
          <p:nvPr>
            <p:ph sz="quarter" idx="4"/>
          </p:nvPr>
        </p:nvSpPr>
        <p:spPr>
          <a:xfrm>
            <a:off x="4645025" y="1447800"/>
            <a:ext cx="4498975" cy="4678363"/>
          </a:xfrm>
        </p:spPr>
        <p:txBody>
          <a:bodyPr>
            <a:normAutofit/>
          </a:bodyPr>
          <a:lstStyle/>
          <a:p>
            <a:pPr>
              <a:spcBef>
                <a:spcPts val="0"/>
              </a:spcBef>
            </a:pPr>
            <a:r>
              <a:rPr lang="en-US" altLang="en-US" sz="2800" b="1" dirty="0"/>
              <a:t>Trained by G. Washington</a:t>
            </a:r>
          </a:p>
          <a:p>
            <a:pPr>
              <a:spcBef>
                <a:spcPts val="0"/>
              </a:spcBef>
            </a:pPr>
            <a:r>
              <a:rPr lang="en-US" altLang="en-US" sz="2800" b="1" dirty="0"/>
              <a:t>Lower classes, peasants, landless, </a:t>
            </a:r>
            <a:r>
              <a:rPr lang="en-US" altLang="en-US" sz="2800" b="1" dirty="0" smtClean="0"/>
              <a:t>worker class</a:t>
            </a:r>
            <a:endParaRPr lang="en-US" altLang="en-US" sz="2800" b="1" dirty="0"/>
          </a:p>
          <a:p>
            <a:pPr>
              <a:spcBef>
                <a:spcPts val="0"/>
              </a:spcBef>
            </a:pPr>
            <a:r>
              <a:rPr lang="en-US" altLang="en-US" sz="2800" b="1" dirty="0"/>
              <a:t>Under paid &amp; fed</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5349"/>
            <a:ext cx="2979102" cy="4262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651" y="3429000"/>
            <a:ext cx="495235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1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down)">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down)">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wipe(down)">
                                      <p:cBhvr>
                                        <p:cTn id="5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P spid="3" grpId="0" uiExpand="1" build="p"/>
      <p:bldP spid="4" grpId="0" build="p"/>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a:bodyPr>
          <a:lstStyle/>
          <a:p>
            <a:r>
              <a:rPr lang="en-US" altLang="en-US" sz="4000" b="1" u="sng" dirty="0" smtClean="0">
                <a:latin typeface="Comic Sans MS" pitchFamily="66" charset="0"/>
              </a:rPr>
              <a:t>Colonist Strengths</a:t>
            </a:r>
            <a:endParaRPr lang="en-US" altLang="en-US" u="sng" dirty="0">
              <a:latin typeface="Comic Sans MS" pitchFamily="66" charset="0"/>
            </a:endParaRPr>
          </a:p>
        </p:txBody>
      </p:sp>
      <p:sp>
        <p:nvSpPr>
          <p:cNvPr id="73731" name="Rectangle 3"/>
          <p:cNvSpPr>
            <a:spLocks noGrp="1" noChangeArrowheads="1"/>
          </p:cNvSpPr>
          <p:nvPr>
            <p:ph type="body" sz="half" idx="1"/>
          </p:nvPr>
        </p:nvSpPr>
        <p:spPr>
          <a:xfrm>
            <a:off x="0" y="1600200"/>
            <a:ext cx="4648200" cy="4648200"/>
          </a:xfrm>
        </p:spPr>
        <p:txBody>
          <a:bodyPr>
            <a:noAutofit/>
          </a:bodyPr>
          <a:lstStyle/>
          <a:p>
            <a:r>
              <a:rPr lang="en-US" altLang="en-US" dirty="0" smtClean="0">
                <a:latin typeface="Comic Sans MS" pitchFamily="66" charset="0"/>
              </a:rPr>
              <a:t>Focus = </a:t>
            </a:r>
            <a:r>
              <a:rPr lang="en-US" altLang="en-US" dirty="0" smtClean="0">
                <a:solidFill>
                  <a:srgbClr val="FF0000"/>
                </a:solidFill>
                <a:latin typeface="Comic Sans MS" pitchFamily="66" charset="0"/>
              </a:rPr>
              <a:t>Fighting </a:t>
            </a:r>
            <a:r>
              <a:rPr lang="en-US" altLang="en-US" dirty="0">
                <a:solidFill>
                  <a:srgbClr val="FF0000"/>
                </a:solidFill>
                <a:latin typeface="Comic Sans MS" pitchFamily="66" charset="0"/>
              </a:rPr>
              <a:t>for independence</a:t>
            </a:r>
          </a:p>
          <a:p>
            <a:r>
              <a:rPr lang="en-US" altLang="en-US" dirty="0">
                <a:latin typeface="Comic Sans MS" pitchFamily="66" charset="0"/>
              </a:rPr>
              <a:t>George </a:t>
            </a:r>
            <a:r>
              <a:rPr lang="en-US" altLang="en-US" dirty="0" smtClean="0">
                <a:latin typeface="Comic Sans MS" pitchFamily="66" charset="0"/>
              </a:rPr>
              <a:t>Washington = inspirational leader</a:t>
            </a:r>
            <a:endParaRPr lang="en-US" altLang="en-US" dirty="0">
              <a:latin typeface="Comic Sans MS" pitchFamily="66" charset="0"/>
            </a:endParaRPr>
          </a:p>
          <a:p>
            <a:r>
              <a:rPr lang="en-US" altLang="en-US" dirty="0">
                <a:latin typeface="Comic Sans MS" pitchFamily="66" charset="0"/>
              </a:rPr>
              <a:t>France </a:t>
            </a:r>
            <a:r>
              <a:rPr lang="en-US" altLang="en-US" dirty="0" smtClean="0">
                <a:latin typeface="Comic Sans MS" pitchFamily="66" charset="0"/>
              </a:rPr>
              <a:t>= aide </a:t>
            </a:r>
            <a:r>
              <a:rPr lang="en-US" altLang="en-US" dirty="0">
                <a:latin typeface="Comic Sans MS" pitchFamily="66" charset="0"/>
              </a:rPr>
              <a:t>colonies </a:t>
            </a:r>
            <a:r>
              <a:rPr lang="en-US" altLang="en-US" dirty="0" smtClean="0">
                <a:latin typeface="Comic Sans MS" pitchFamily="66" charset="0"/>
              </a:rPr>
              <a:t>w/ </a:t>
            </a:r>
            <a:r>
              <a:rPr lang="en-US" altLang="en-US" dirty="0">
                <a:latin typeface="Comic Sans MS" pitchFamily="66" charset="0"/>
              </a:rPr>
              <a:t>weapons, supplies and their navy</a:t>
            </a:r>
          </a:p>
        </p:txBody>
      </p:sp>
      <p:sp>
        <p:nvSpPr>
          <p:cNvPr id="2" name="ClipArt Placeholder 1"/>
          <p:cNvSpPr>
            <a:spLocks noGrp="1"/>
          </p:cNvSpPr>
          <p:nvPr>
            <p:ph type="clipArt" sz="half" idx="2"/>
          </p:nvPr>
        </p:nvSpPr>
        <p:spPr/>
      </p:sp>
    </p:spTree>
    <p:extLst>
      <p:ext uri="{BB962C8B-B14F-4D97-AF65-F5344CB8AC3E}">
        <p14:creationId xmlns:p14="http://schemas.microsoft.com/office/powerpoint/2010/main" val="235372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barn(inVertical)">
                                      <p:cBhvr>
                                        <p:cTn id="7" dur="500"/>
                                        <p:tgtEl>
                                          <p:spTgt spid="737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barn(inVertical)">
                                      <p:cBhvr>
                                        <p:cTn id="12" dur="500"/>
                                        <p:tgtEl>
                                          <p:spTgt spid="737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3731">
                                            <p:txEl>
                                              <p:pRg st="1" end="1"/>
                                            </p:txEl>
                                          </p:spTgt>
                                        </p:tgtEl>
                                        <p:attrNameLst>
                                          <p:attrName>style.visibility</p:attrName>
                                        </p:attrNameLst>
                                      </p:cBhvr>
                                      <p:to>
                                        <p:strVal val="visible"/>
                                      </p:to>
                                    </p:set>
                                    <p:animEffect transition="in" filter="barn(inVertical)">
                                      <p:cBhvr>
                                        <p:cTn id="17" dur="500"/>
                                        <p:tgtEl>
                                          <p:spTgt spid="737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3731">
                                            <p:txEl>
                                              <p:pRg st="2" end="2"/>
                                            </p:txEl>
                                          </p:spTgt>
                                        </p:tgtEl>
                                        <p:attrNameLst>
                                          <p:attrName>style.visibility</p:attrName>
                                        </p:attrNameLst>
                                      </p:cBhvr>
                                      <p:to>
                                        <p:strVal val="visible"/>
                                      </p:to>
                                    </p:set>
                                    <p:animEffect transition="in" filter="barn(inVertical)">
                                      <p:cBhvr>
                                        <p:cTn id="22" dur="500"/>
                                        <p:tgtEl>
                                          <p:spTgt spid="737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r>
              <a:rPr lang="en-US" altLang="en-US" sz="4000" b="1" u="sng" dirty="0" smtClean="0">
                <a:latin typeface="Comic Sans MS" pitchFamily="66" charset="0"/>
              </a:rPr>
              <a:t>Colonist Weaknesses</a:t>
            </a:r>
            <a:endParaRPr lang="en-US" altLang="en-US" sz="4000" b="1" u="sng" dirty="0">
              <a:latin typeface="Comic Sans MS" pitchFamily="66" charset="0"/>
            </a:endParaRPr>
          </a:p>
        </p:txBody>
      </p:sp>
      <p:sp>
        <p:nvSpPr>
          <p:cNvPr id="77827" name="Rectangle 3"/>
          <p:cNvSpPr>
            <a:spLocks noGrp="1" noChangeArrowheads="1"/>
          </p:cNvSpPr>
          <p:nvPr>
            <p:ph type="body" sz="half" idx="1"/>
          </p:nvPr>
        </p:nvSpPr>
        <p:spPr>
          <a:xfrm>
            <a:off x="0" y="1981200"/>
            <a:ext cx="4495800" cy="4114800"/>
          </a:xfrm>
        </p:spPr>
        <p:txBody>
          <a:bodyPr>
            <a:noAutofit/>
          </a:bodyPr>
          <a:lstStyle/>
          <a:p>
            <a:pPr>
              <a:lnSpc>
                <a:spcPct val="90000"/>
              </a:lnSpc>
            </a:pPr>
            <a:r>
              <a:rPr lang="en-US" altLang="en-US" b="1" u="sng" dirty="0" smtClean="0">
                <a:latin typeface="Comic Sans MS" pitchFamily="66" charset="0"/>
              </a:rPr>
              <a:t>Army</a:t>
            </a:r>
            <a:r>
              <a:rPr lang="en-US" altLang="en-US" b="1" dirty="0" smtClean="0">
                <a:latin typeface="Comic Sans MS" pitchFamily="66" charset="0"/>
              </a:rPr>
              <a:t>:</a:t>
            </a:r>
          </a:p>
          <a:p>
            <a:pPr lvl="1">
              <a:lnSpc>
                <a:spcPct val="90000"/>
              </a:lnSpc>
            </a:pPr>
            <a:r>
              <a:rPr lang="en-US" altLang="en-US" sz="3200" b="1" dirty="0" smtClean="0">
                <a:latin typeface="Comic Sans MS" pitchFamily="66" charset="0"/>
              </a:rPr>
              <a:t>Recently formed</a:t>
            </a:r>
          </a:p>
          <a:p>
            <a:pPr lvl="1">
              <a:lnSpc>
                <a:spcPct val="90000"/>
              </a:lnSpc>
            </a:pPr>
            <a:r>
              <a:rPr lang="en-US" altLang="en-US" sz="3200" b="1" dirty="0" smtClean="0">
                <a:latin typeface="Comic Sans MS" pitchFamily="66" charset="0"/>
              </a:rPr>
              <a:t>Not trained</a:t>
            </a:r>
          </a:p>
          <a:p>
            <a:pPr lvl="1">
              <a:lnSpc>
                <a:spcPct val="90000"/>
              </a:lnSpc>
            </a:pPr>
            <a:r>
              <a:rPr lang="en-US" altLang="en-US" sz="3200" b="1" dirty="0" smtClean="0">
                <a:latin typeface="Comic Sans MS" pitchFamily="66" charset="0"/>
              </a:rPr>
              <a:t>Limited:</a:t>
            </a:r>
          </a:p>
          <a:p>
            <a:pPr lvl="2">
              <a:lnSpc>
                <a:spcPct val="90000"/>
              </a:lnSpc>
            </a:pPr>
            <a:r>
              <a:rPr lang="en-US" altLang="en-US" sz="3200" b="1" dirty="0" smtClean="0">
                <a:latin typeface="Comic Sans MS" pitchFamily="66" charset="0"/>
              </a:rPr>
              <a:t>Money</a:t>
            </a:r>
          </a:p>
          <a:p>
            <a:pPr lvl="2">
              <a:lnSpc>
                <a:spcPct val="90000"/>
              </a:lnSpc>
            </a:pPr>
            <a:r>
              <a:rPr lang="en-US" altLang="en-US" sz="3200" b="1" dirty="0" smtClean="0">
                <a:latin typeface="Comic Sans MS" pitchFamily="66" charset="0"/>
              </a:rPr>
              <a:t>Weapons</a:t>
            </a:r>
          </a:p>
          <a:p>
            <a:pPr lvl="2">
              <a:lnSpc>
                <a:spcPct val="90000"/>
              </a:lnSpc>
            </a:pPr>
            <a:r>
              <a:rPr lang="en-US" altLang="en-US" sz="3200" b="1" dirty="0" smtClean="0">
                <a:latin typeface="Comic Sans MS" pitchFamily="66" charset="0"/>
              </a:rPr>
              <a:t>Supplies</a:t>
            </a:r>
            <a:endParaRPr lang="en-US" altLang="en-US" sz="3200" b="1" dirty="0">
              <a:latin typeface="Comic Sans MS" pitchFamily="66" charset="0"/>
            </a:endParaRPr>
          </a:p>
        </p:txBody>
      </p:sp>
      <p:sp>
        <p:nvSpPr>
          <p:cNvPr id="2" name="ClipArt Placeholder 1"/>
          <p:cNvSpPr>
            <a:spLocks noGrp="1"/>
          </p:cNvSpPr>
          <p:nvPr>
            <p:ph type="clipArt" sz="half" idx="2"/>
          </p:nvPr>
        </p:nvSpPr>
        <p:spPr/>
      </p:sp>
    </p:spTree>
    <p:extLst>
      <p:ext uri="{BB962C8B-B14F-4D97-AF65-F5344CB8AC3E}">
        <p14:creationId xmlns:p14="http://schemas.microsoft.com/office/powerpoint/2010/main" val="84104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barn(inVertical)">
                                      <p:cBhvr>
                                        <p:cTn id="7" dur="500"/>
                                        <p:tgtEl>
                                          <p:spTgt spid="778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Effect transition="in" filter="barn(inVertical)">
                                      <p:cBhvr>
                                        <p:cTn id="12" dur="500"/>
                                        <p:tgtEl>
                                          <p:spTgt spid="778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Effect transition="in" filter="barn(inVertical)">
                                      <p:cBhvr>
                                        <p:cTn id="17" dur="500"/>
                                        <p:tgtEl>
                                          <p:spTgt spid="778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7827">
                                            <p:txEl>
                                              <p:pRg st="2" end="2"/>
                                            </p:txEl>
                                          </p:spTgt>
                                        </p:tgtEl>
                                        <p:attrNameLst>
                                          <p:attrName>style.visibility</p:attrName>
                                        </p:attrNameLst>
                                      </p:cBhvr>
                                      <p:to>
                                        <p:strVal val="visible"/>
                                      </p:to>
                                    </p:set>
                                    <p:animEffect transition="in" filter="barn(inVertical)">
                                      <p:cBhvr>
                                        <p:cTn id="22" dur="500"/>
                                        <p:tgtEl>
                                          <p:spTgt spid="778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7827">
                                            <p:txEl>
                                              <p:pRg st="3" end="3"/>
                                            </p:txEl>
                                          </p:spTgt>
                                        </p:tgtEl>
                                        <p:attrNameLst>
                                          <p:attrName>style.visibility</p:attrName>
                                        </p:attrNameLst>
                                      </p:cBhvr>
                                      <p:to>
                                        <p:strVal val="visible"/>
                                      </p:to>
                                    </p:set>
                                    <p:animEffect transition="in" filter="barn(inVertical)">
                                      <p:cBhvr>
                                        <p:cTn id="27" dur="500"/>
                                        <p:tgtEl>
                                          <p:spTgt spid="778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7827">
                                            <p:txEl>
                                              <p:pRg st="4" end="4"/>
                                            </p:txEl>
                                          </p:spTgt>
                                        </p:tgtEl>
                                        <p:attrNameLst>
                                          <p:attrName>style.visibility</p:attrName>
                                        </p:attrNameLst>
                                      </p:cBhvr>
                                      <p:to>
                                        <p:strVal val="visible"/>
                                      </p:to>
                                    </p:set>
                                    <p:animEffect transition="in" filter="barn(inVertical)">
                                      <p:cBhvr>
                                        <p:cTn id="32" dur="500"/>
                                        <p:tgtEl>
                                          <p:spTgt spid="7782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Effect transition="in" filter="barn(inVertical)">
                                      <p:cBhvr>
                                        <p:cTn id="37" dur="500"/>
                                        <p:tgtEl>
                                          <p:spTgt spid="7782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7827">
                                            <p:txEl>
                                              <p:pRg st="6" end="6"/>
                                            </p:txEl>
                                          </p:spTgt>
                                        </p:tgtEl>
                                        <p:attrNameLst>
                                          <p:attrName>style.visibility</p:attrName>
                                        </p:attrNameLst>
                                      </p:cBhvr>
                                      <p:to>
                                        <p:strVal val="visible"/>
                                      </p:to>
                                    </p:set>
                                    <p:animEffect transition="in" filter="barn(inVertical)">
                                      <p:cBhvr>
                                        <p:cTn id="42" dur="500"/>
                                        <p:tgtEl>
                                          <p:spTgt spid="77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r>
              <a:rPr lang="en-US" altLang="en-US" sz="4000" b="1" u="sng" dirty="0">
                <a:latin typeface="Comic Sans MS" pitchFamily="66" charset="0"/>
              </a:rPr>
              <a:t>British </a:t>
            </a:r>
            <a:r>
              <a:rPr lang="en-US" altLang="en-US" sz="4000" b="1" u="sng" dirty="0" smtClean="0">
                <a:latin typeface="Comic Sans MS" pitchFamily="66" charset="0"/>
              </a:rPr>
              <a:t>Strengths</a:t>
            </a:r>
            <a:endParaRPr lang="en-US" altLang="en-US" sz="4000" b="1" u="sng" dirty="0">
              <a:latin typeface="Comic Sans MS" pitchFamily="66" charset="0"/>
            </a:endParaRPr>
          </a:p>
        </p:txBody>
      </p:sp>
      <p:sp>
        <p:nvSpPr>
          <p:cNvPr id="79875" name="Rectangle 3"/>
          <p:cNvSpPr>
            <a:spLocks noGrp="1" noChangeArrowheads="1"/>
          </p:cNvSpPr>
          <p:nvPr>
            <p:ph type="body" sz="half" idx="1"/>
          </p:nvPr>
        </p:nvSpPr>
        <p:spPr>
          <a:xfrm>
            <a:off x="152400" y="1984375"/>
            <a:ext cx="4343400" cy="4141788"/>
          </a:xfrm>
        </p:spPr>
        <p:txBody>
          <a:bodyPr>
            <a:noAutofit/>
          </a:bodyPr>
          <a:lstStyle/>
          <a:p>
            <a:r>
              <a:rPr lang="en-US" altLang="en-US" b="1" u="sng" dirty="0" smtClean="0">
                <a:latin typeface="Comic Sans MS" pitchFamily="66" charset="0"/>
              </a:rPr>
              <a:t>Army</a:t>
            </a:r>
            <a:r>
              <a:rPr lang="en-US" altLang="en-US" dirty="0" smtClean="0">
                <a:latin typeface="Comic Sans MS" pitchFamily="66" charset="0"/>
              </a:rPr>
              <a:t>:</a:t>
            </a:r>
          </a:p>
          <a:p>
            <a:pPr lvl="1"/>
            <a:r>
              <a:rPr lang="en-US" altLang="en-US" sz="3200" dirty="0" smtClean="0">
                <a:latin typeface="Comic Sans MS" pitchFamily="66" charset="0"/>
              </a:rPr>
              <a:t>Experienced,  </a:t>
            </a:r>
            <a:r>
              <a:rPr lang="en-US" altLang="en-US" sz="3200" dirty="0">
                <a:latin typeface="Comic Sans MS" pitchFamily="66" charset="0"/>
              </a:rPr>
              <a:t>professional army</a:t>
            </a:r>
          </a:p>
          <a:p>
            <a:pPr lvl="1"/>
            <a:r>
              <a:rPr lang="en-US" altLang="en-US" sz="3200" dirty="0">
                <a:latin typeface="Comic Sans MS" pitchFamily="66" charset="0"/>
              </a:rPr>
              <a:t>Outnumber the Continental Army </a:t>
            </a:r>
          </a:p>
          <a:p>
            <a:pPr lvl="1"/>
            <a:r>
              <a:rPr lang="en-US" altLang="en-US" sz="3200" dirty="0" smtClean="0">
                <a:latin typeface="Comic Sans MS" pitchFamily="66" charset="0"/>
              </a:rPr>
              <a:t>Well </a:t>
            </a:r>
            <a:r>
              <a:rPr lang="en-US" altLang="en-US" sz="3200" dirty="0">
                <a:latin typeface="Comic Sans MS" pitchFamily="66" charset="0"/>
              </a:rPr>
              <a:t>supplied </a:t>
            </a:r>
            <a:r>
              <a:rPr lang="en-US" altLang="en-US" sz="3200" dirty="0" smtClean="0">
                <a:latin typeface="Comic Sans MS" pitchFamily="66" charset="0"/>
              </a:rPr>
              <a:t>w/ </a:t>
            </a:r>
            <a:r>
              <a:rPr lang="en-US" altLang="en-US" sz="3200" dirty="0">
                <a:latin typeface="Comic Sans MS" pitchFamily="66" charset="0"/>
              </a:rPr>
              <a:t>equipment and weapons</a:t>
            </a:r>
          </a:p>
        </p:txBody>
      </p:sp>
      <p:sp>
        <p:nvSpPr>
          <p:cNvPr id="2" name="ClipArt Placeholder 1"/>
          <p:cNvSpPr>
            <a:spLocks noGrp="1"/>
          </p:cNvSpPr>
          <p:nvPr>
            <p:ph type="clipArt" sz="half" idx="2"/>
          </p:nvPr>
        </p:nvSpPr>
        <p:spPr/>
      </p:sp>
    </p:spTree>
    <p:extLst>
      <p:ext uri="{BB962C8B-B14F-4D97-AF65-F5344CB8AC3E}">
        <p14:creationId xmlns:p14="http://schemas.microsoft.com/office/powerpoint/2010/main" val="6656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wipe(down)">
                                      <p:cBhvr>
                                        <p:cTn id="7" dur="500"/>
                                        <p:tgtEl>
                                          <p:spTgt spid="798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fade">
                                      <p:cBhvr>
                                        <p:cTn id="12" dur="500"/>
                                        <p:tgtEl>
                                          <p:spTgt spid="798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9875">
                                            <p:txEl>
                                              <p:pRg st="1" end="1"/>
                                            </p:txEl>
                                          </p:spTgt>
                                        </p:tgtEl>
                                        <p:attrNameLst>
                                          <p:attrName>style.visibility</p:attrName>
                                        </p:attrNameLst>
                                      </p:cBhvr>
                                      <p:to>
                                        <p:strVal val="visible"/>
                                      </p:to>
                                    </p:set>
                                    <p:animEffect transition="in" filter="fade">
                                      <p:cBhvr>
                                        <p:cTn id="17" dur="500"/>
                                        <p:tgtEl>
                                          <p:spTgt spid="798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9875">
                                            <p:txEl>
                                              <p:pRg st="2" end="2"/>
                                            </p:txEl>
                                          </p:spTgt>
                                        </p:tgtEl>
                                        <p:attrNameLst>
                                          <p:attrName>style.visibility</p:attrName>
                                        </p:attrNameLst>
                                      </p:cBhvr>
                                      <p:to>
                                        <p:strVal val="visible"/>
                                      </p:to>
                                    </p:set>
                                    <p:animEffect transition="in" filter="fade">
                                      <p:cBhvr>
                                        <p:cTn id="22" dur="500"/>
                                        <p:tgtEl>
                                          <p:spTgt spid="798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9875">
                                            <p:txEl>
                                              <p:pRg st="3" end="3"/>
                                            </p:txEl>
                                          </p:spTgt>
                                        </p:tgtEl>
                                        <p:attrNameLst>
                                          <p:attrName>style.visibility</p:attrName>
                                        </p:attrNameLst>
                                      </p:cBhvr>
                                      <p:to>
                                        <p:strVal val="visible"/>
                                      </p:to>
                                    </p:set>
                                    <p:animEffect transition="in" filter="fade">
                                      <p:cBhvr>
                                        <p:cTn id="27" dur="500"/>
                                        <p:tgtEl>
                                          <p:spTgt spid="798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P spid="7987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r>
              <a:rPr lang="en-US" altLang="en-US" sz="4000" b="1" u="sng" dirty="0" smtClean="0">
                <a:latin typeface="Comic Sans MS" pitchFamily="66" charset="0"/>
              </a:rPr>
              <a:t>British Weaknesses</a:t>
            </a:r>
            <a:endParaRPr lang="en-US" altLang="en-US" sz="4000" b="1" u="sng" dirty="0">
              <a:latin typeface="Comic Sans MS" pitchFamily="66" charset="0"/>
            </a:endParaRPr>
          </a:p>
        </p:txBody>
      </p:sp>
      <p:sp>
        <p:nvSpPr>
          <p:cNvPr id="81923" name="Rectangle 3"/>
          <p:cNvSpPr>
            <a:spLocks noGrp="1" noChangeArrowheads="1"/>
          </p:cNvSpPr>
          <p:nvPr>
            <p:ph sz="half" idx="1"/>
          </p:nvPr>
        </p:nvSpPr>
        <p:spPr>
          <a:xfrm>
            <a:off x="0" y="1371600"/>
            <a:ext cx="5029200" cy="4754563"/>
          </a:xfrm>
        </p:spPr>
        <p:txBody>
          <a:bodyPr>
            <a:noAutofit/>
          </a:bodyPr>
          <a:lstStyle/>
          <a:p>
            <a:r>
              <a:rPr lang="en-US" altLang="en-US" sz="3200" dirty="0" smtClean="0">
                <a:latin typeface="Comic Sans MS" pitchFamily="66" charset="0"/>
              </a:rPr>
              <a:t>Not </a:t>
            </a:r>
            <a:r>
              <a:rPr lang="en-US" altLang="en-US" sz="3200" dirty="0">
                <a:latin typeface="Comic Sans MS" pitchFamily="66" charset="0"/>
              </a:rPr>
              <a:t>fighting for a cause</a:t>
            </a:r>
          </a:p>
          <a:p>
            <a:r>
              <a:rPr lang="en-US" altLang="en-US" sz="3200" dirty="0">
                <a:latin typeface="Comic Sans MS" pitchFamily="66" charset="0"/>
              </a:rPr>
              <a:t>O</a:t>
            </a:r>
            <a:r>
              <a:rPr lang="en-US" altLang="en-US" sz="3200" dirty="0" smtClean="0">
                <a:latin typeface="Comic Sans MS" pitchFamily="66" charset="0"/>
              </a:rPr>
              <a:t>fficers = poor </a:t>
            </a:r>
            <a:r>
              <a:rPr lang="en-US" altLang="en-US" sz="3200" dirty="0">
                <a:latin typeface="Comic Sans MS" pitchFamily="66" charset="0"/>
              </a:rPr>
              <a:t>leaders</a:t>
            </a:r>
          </a:p>
          <a:p>
            <a:r>
              <a:rPr lang="en-US" altLang="en-US" sz="3200" dirty="0" smtClean="0">
                <a:latin typeface="Comic Sans MS" pitchFamily="66" charset="0"/>
              </a:rPr>
              <a:t>Have to cross </a:t>
            </a:r>
            <a:r>
              <a:rPr lang="en-US" altLang="en-US" sz="3200" dirty="0">
                <a:latin typeface="Comic Sans MS" pitchFamily="66" charset="0"/>
              </a:rPr>
              <a:t>the Atlantic </a:t>
            </a:r>
            <a:r>
              <a:rPr lang="en-US" altLang="en-US" sz="3200" dirty="0" smtClean="0">
                <a:latin typeface="Comic Sans MS" pitchFamily="66" charset="0"/>
              </a:rPr>
              <a:t>Ocean:</a:t>
            </a:r>
          </a:p>
          <a:p>
            <a:pPr lvl="1"/>
            <a:r>
              <a:rPr lang="en-US" altLang="en-US" sz="3200" dirty="0">
                <a:latin typeface="Comic Sans MS" pitchFamily="66" charset="0"/>
              </a:rPr>
              <a:t>T</a:t>
            </a:r>
            <a:r>
              <a:rPr lang="en-US" altLang="en-US" sz="3200" dirty="0" smtClean="0">
                <a:latin typeface="Comic Sans MS" pitchFamily="66" charset="0"/>
              </a:rPr>
              <a:t>o </a:t>
            </a:r>
            <a:r>
              <a:rPr lang="en-US" altLang="en-US" sz="3200" dirty="0">
                <a:latin typeface="Comic Sans MS" pitchFamily="66" charset="0"/>
              </a:rPr>
              <a:t>send men and </a:t>
            </a:r>
            <a:r>
              <a:rPr lang="en-US" altLang="en-US" sz="3200" dirty="0" smtClean="0">
                <a:latin typeface="Comic Sans MS" pitchFamily="66" charset="0"/>
              </a:rPr>
              <a:t>supplies</a:t>
            </a:r>
            <a:endParaRPr lang="en-US" altLang="en-US" sz="3200" dirty="0">
              <a:latin typeface="Comic Sans MS" pitchFamily="66" charset="0"/>
            </a:endParaRPr>
          </a:p>
          <a:p>
            <a:r>
              <a:rPr lang="en-US" altLang="en-US" sz="3200" dirty="0" smtClean="0">
                <a:latin typeface="Comic Sans MS" pitchFamily="66" charset="0"/>
              </a:rPr>
              <a:t>G.B. </a:t>
            </a:r>
            <a:r>
              <a:rPr lang="en-US" altLang="en-US" sz="3200" dirty="0" err="1" smtClean="0">
                <a:latin typeface="Comic Sans MS" pitchFamily="66" charset="0"/>
              </a:rPr>
              <a:t>pple</a:t>
            </a:r>
            <a:r>
              <a:rPr lang="en-US" altLang="en-US" sz="3200" dirty="0" smtClean="0">
                <a:latin typeface="Comic Sans MS" pitchFamily="66" charset="0"/>
              </a:rPr>
              <a:t> lacked support</a:t>
            </a:r>
            <a:endParaRPr lang="en-US" altLang="en-US" sz="3200" dirty="0">
              <a:latin typeface="Comic Sans MS" pitchFamily="66" charset="0"/>
            </a:endParaRPr>
          </a:p>
        </p:txBody>
      </p:sp>
      <p:sp>
        <p:nvSpPr>
          <p:cNvPr id="2" name="Content Placeholder 1"/>
          <p:cNvSpPr>
            <a:spLocks noGrp="1"/>
          </p:cNvSpPr>
          <p:nvPr>
            <p:ph sz="half" idx="2"/>
          </p:nvPr>
        </p:nvSpPr>
        <p:spPr/>
        <p:txBody>
          <a:bodyPr/>
          <a:lstStyle/>
          <a:p>
            <a:endParaRPr lang="en-US"/>
          </a:p>
        </p:txBody>
      </p:sp>
    </p:spTree>
    <p:extLst>
      <p:ext uri="{BB962C8B-B14F-4D97-AF65-F5344CB8AC3E}">
        <p14:creationId xmlns:p14="http://schemas.microsoft.com/office/powerpoint/2010/main" val="188300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wipe(down)">
                                      <p:cBhvr>
                                        <p:cTn id="7" dur="5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23">
                                            <p:txEl>
                                              <p:pRg st="0" end="0"/>
                                            </p:txEl>
                                          </p:spTgt>
                                        </p:tgtEl>
                                        <p:attrNameLst>
                                          <p:attrName>style.visibility</p:attrName>
                                        </p:attrNameLst>
                                      </p:cBhvr>
                                      <p:to>
                                        <p:strVal val="visible"/>
                                      </p:to>
                                    </p:set>
                                    <p:anim calcmode="lin" valueType="num">
                                      <p:cBhvr additive="base">
                                        <p:cTn id="12"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23">
                                            <p:txEl>
                                              <p:pRg st="1" end="1"/>
                                            </p:txEl>
                                          </p:spTgt>
                                        </p:tgtEl>
                                        <p:attrNameLst>
                                          <p:attrName>style.visibility</p:attrName>
                                        </p:attrNameLst>
                                      </p:cBhvr>
                                      <p:to>
                                        <p:strVal val="visible"/>
                                      </p:to>
                                    </p:set>
                                    <p:anim calcmode="lin" valueType="num">
                                      <p:cBhvr additive="base">
                                        <p:cTn id="18"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23">
                                            <p:txEl>
                                              <p:pRg st="2" end="2"/>
                                            </p:txEl>
                                          </p:spTgt>
                                        </p:tgtEl>
                                        <p:attrNameLst>
                                          <p:attrName>style.visibility</p:attrName>
                                        </p:attrNameLst>
                                      </p:cBhvr>
                                      <p:to>
                                        <p:strVal val="visible"/>
                                      </p:to>
                                    </p:set>
                                    <p:anim calcmode="lin" valueType="num">
                                      <p:cBhvr additive="base">
                                        <p:cTn id="24"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923">
                                            <p:txEl>
                                              <p:pRg st="3" end="3"/>
                                            </p:txEl>
                                          </p:spTgt>
                                        </p:tgtEl>
                                        <p:attrNameLst>
                                          <p:attrName>style.visibility</p:attrName>
                                        </p:attrNameLst>
                                      </p:cBhvr>
                                      <p:to>
                                        <p:strVal val="visible"/>
                                      </p:to>
                                    </p:set>
                                    <p:anim calcmode="lin" valueType="num">
                                      <p:cBhvr additive="base">
                                        <p:cTn id="30"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1923">
                                            <p:txEl>
                                              <p:pRg st="4" end="4"/>
                                            </p:txEl>
                                          </p:spTgt>
                                        </p:tgtEl>
                                        <p:attrNameLst>
                                          <p:attrName>style.visibility</p:attrName>
                                        </p:attrNameLst>
                                      </p:cBhvr>
                                      <p:to>
                                        <p:strVal val="visible"/>
                                      </p:to>
                                    </p:set>
                                    <p:anim calcmode="lin" valueType="num">
                                      <p:cBhvr additive="base">
                                        <p:cTn id="36"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28600"/>
            <a:ext cx="7772400" cy="838200"/>
          </a:xfrm>
        </p:spPr>
        <p:txBody>
          <a:bodyPr/>
          <a:lstStyle/>
          <a:p>
            <a:r>
              <a:rPr lang="en-US" altLang="en-US" b="1" u="sng" dirty="0" smtClean="0">
                <a:latin typeface="Comic Sans MS" pitchFamily="66" charset="0"/>
              </a:rPr>
              <a:t>War Strategies</a:t>
            </a:r>
            <a:endParaRPr lang="en-US" altLang="en-US" u="sng" dirty="0">
              <a:latin typeface="Comic Sans MS" pitchFamily="66" charset="0"/>
            </a:endParaRPr>
          </a:p>
        </p:txBody>
      </p:sp>
      <p:sp>
        <p:nvSpPr>
          <p:cNvPr id="83971" name="Rectangle 3"/>
          <p:cNvSpPr>
            <a:spLocks noGrp="1" noChangeArrowheads="1"/>
          </p:cNvSpPr>
          <p:nvPr>
            <p:ph type="body" sz="half" idx="1"/>
          </p:nvPr>
        </p:nvSpPr>
        <p:spPr>
          <a:xfrm>
            <a:off x="0" y="1066800"/>
            <a:ext cx="4495800" cy="5791200"/>
          </a:xfrm>
        </p:spPr>
        <p:txBody>
          <a:bodyPr>
            <a:normAutofit lnSpcReduction="10000"/>
          </a:bodyPr>
          <a:lstStyle/>
          <a:p>
            <a:pPr marL="0" indent="0">
              <a:buNone/>
            </a:pPr>
            <a:r>
              <a:rPr lang="en-US" altLang="en-US" sz="3200" b="1" u="sng" dirty="0">
                <a:latin typeface="Comic Sans MS" pitchFamily="66" charset="0"/>
              </a:rPr>
              <a:t>American Colonies</a:t>
            </a:r>
          </a:p>
          <a:p>
            <a:r>
              <a:rPr lang="en-US" altLang="en-US" sz="3200" dirty="0">
                <a:latin typeface="Comic Sans MS" pitchFamily="66" charset="0"/>
              </a:rPr>
              <a:t>Keep the Colonial Army together</a:t>
            </a:r>
          </a:p>
          <a:p>
            <a:r>
              <a:rPr lang="en-US" altLang="en-US" sz="3200" dirty="0" smtClean="0">
                <a:latin typeface="Comic Sans MS" pitchFamily="66" charset="0"/>
              </a:rPr>
              <a:t>About G.B. Army:</a:t>
            </a:r>
          </a:p>
          <a:p>
            <a:pPr lvl="1"/>
            <a:r>
              <a:rPr lang="en-US" altLang="en-US" sz="3200" dirty="0" smtClean="0">
                <a:latin typeface="Comic Sans MS" pitchFamily="66" charset="0"/>
              </a:rPr>
              <a:t>Stretch away </a:t>
            </a:r>
            <a:r>
              <a:rPr lang="en-US" altLang="en-US" sz="3200" dirty="0">
                <a:latin typeface="Comic Sans MS" pitchFamily="66" charset="0"/>
              </a:rPr>
              <a:t>from supply lines</a:t>
            </a:r>
          </a:p>
          <a:p>
            <a:pPr lvl="1"/>
            <a:r>
              <a:rPr lang="en-US" altLang="en-US" sz="3200" dirty="0" smtClean="0">
                <a:latin typeface="Comic Sans MS" pitchFamily="66" charset="0"/>
              </a:rPr>
              <a:t>Harass</a:t>
            </a:r>
          </a:p>
          <a:p>
            <a:pPr lvl="1"/>
            <a:r>
              <a:rPr lang="en-US" altLang="en-US" sz="3200" dirty="0">
                <a:latin typeface="Comic Sans MS" pitchFamily="66" charset="0"/>
              </a:rPr>
              <a:t>D</a:t>
            </a:r>
            <a:r>
              <a:rPr lang="en-US" altLang="en-US" sz="3200" dirty="0" smtClean="0">
                <a:latin typeface="Comic Sans MS" pitchFamily="66" charset="0"/>
              </a:rPr>
              <a:t>efeat in major battles</a:t>
            </a:r>
            <a:endParaRPr lang="en-US" altLang="en-US" sz="3200" dirty="0">
              <a:latin typeface="Comic Sans MS" pitchFamily="66" charset="0"/>
            </a:endParaRPr>
          </a:p>
          <a:p>
            <a:r>
              <a:rPr lang="en-US" altLang="en-US" sz="3200" dirty="0">
                <a:latin typeface="Comic Sans MS" pitchFamily="66" charset="0"/>
              </a:rPr>
              <a:t>Get allies to help win!</a:t>
            </a:r>
          </a:p>
          <a:p>
            <a:endParaRPr lang="en-US" altLang="en-US" dirty="0">
              <a:latin typeface="Comic Sans MS" pitchFamily="66" charset="0"/>
            </a:endParaRPr>
          </a:p>
        </p:txBody>
      </p:sp>
      <p:sp>
        <p:nvSpPr>
          <p:cNvPr id="83972" name="Rectangle 4"/>
          <p:cNvSpPr>
            <a:spLocks noGrp="1" noChangeArrowheads="1"/>
          </p:cNvSpPr>
          <p:nvPr>
            <p:ph type="body" sz="half" idx="2"/>
          </p:nvPr>
        </p:nvSpPr>
        <p:spPr>
          <a:xfrm>
            <a:off x="4648200" y="1066800"/>
            <a:ext cx="4495800" cy="5791200"/>
          </a:xfrm>
        </p:spPr>
        <p:txBody>
          <a:bodyPr>
            <a:normAutofit fontScale="92500"/>
          </a:bodyPr>
          <a:lstStyle/>
          <a:p>
            <a:pPr marL="0" indent="0">
              <a:buNone/>
            </a:pPr>
            <a:r>
              <a:rPr lang="en-US" altLang="en-US" sz="3200" b="1" u="sng" dirty="0">
                <a:latin typeface="Comic Sans MS" pitchFamily="66" charset="0"/>
              </a:rPr>
              <a:t>Britain</a:t>
            </a:r>
          </a:p>
          <a:p>
            <a:r>
              <a:rPr lang="en-US" altLang="en-US" sz="3200" dirty="0" smtClean="0">
                <a:latin typeface="Comic Sans MS" pitchFamily="66" charset="0"/>
              </a:rPr>
              <a:t>Use loyalists’ support against the colonies</a:t>
            </a:r>
          </a:p>
          <a:p>
            <a:pPr lvl="1"/>
            <a:r>
              <a:rPr lang="en-US" altLang="en-US" sz="3200" dirty="0" smtClean="0">
                <a:latin typeface="Comic Sans MS" pitchFamily="66" charset="0"/>
              </a:rPr>
              <a:t>Regain colonies by region</a:t>
            </a:r>
          </a:p>
          <a:p>
            <a:r>
              <a:rPr lang="en-US" altLang="en-US" sz="3200" dirty="0" smtClean="0">
                <a:latin typeface="Comic Sans MS" pitchFamily="66" charset="0"/>
              </a:rPr>
              <a:t>About Colonial Army:</a:t>
            </a:r>
          </a:p>
          <a:p>
            <a:pPr lvl="1"/>
            <a:r>
              <a:rPr lang="en-US" altLang="en-US" sz="3200" dirty="0" smtClean="0">
                <a:latin typeface="Comic Sans MS" pitchFamily="66" charset="0"/>
              </a:rPr>
              <a:t>Destroy </a:t>
            </a:r>
          </a:p>
          <a:p>
            <a:pPr lvl="1"/>
            <a:r>
              <a:rPr lang="en-US" altLang="en-US" sz="3200" dirty="0" smtClean="0">
                <a:latin typeface="Comic Sans MS" pitchFamily="66" charset="0"/>
              </a:rPr>
              <a:t>Dictate fighting</a:t>
            </a:r>
          </a:p>
          <a:p>
            <a:pPr lvl="2"/>
            <a:r>
              <a:rPr lang="en-US" altLang="en-US" sz="3200" dirty="0" smtClean="0">
                <a:latin typeface="Comic Sans MS" pitchFamily="66" charset="0"/>
              </a:rPr>
              <a:t>Using </a:t>
            </a:r>
            <a:r>
              <a:rPr lang="en-US" altLang="en-US" sz="3200" dirty="0">
                <a:latin typeface="Comic Sans MS" pitchFamily="66" charset="0"/>
              </a:rPr>
              <a:t>European war tactics</a:t>
            </a:r>
          </a:p>
          <a:p>
            <a:pPr lvl="1"/>
            <a:endParaRPr lang="en-US" altLang="en-US" dirty="0">
              <a:latin typeface="Comic Sans MS" pitchFamily="66" charset="0"/>
            </a:endParaRPr>
          </a:p>
          <a:p>
            <a:pPr lvl="1"/>
            <a:endParaRPr lang="en-US" altLang="en-US" dirty="0">
              <a:latin typeface="Comic Sans MS" pitchFamily="66" charset="0"/>
            </a:endParaRPr>
          </a:p>
        </p:txBody>
      </p:sp>
    </p:spTree>
    <p:extLst>
      <p:ext uri="{BB962C8B-B14F-4D97-AF65-F5344CB8AC3E}">
        <p14:creationId xmlns:p14="http://schemas.microsoft.com/office/powerpoint/2010/main" val="11948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wipe(down)">
                                      <p:cBhvr>
                                        <p:cTn id="7" dur="500"/>
                                        <p:tgtEl>
                                          <p:spTgt spid="839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 calcmode="lin" valueType="num">
                                      <p:cBhvr additive="base">
                                        <p:cTn id="12"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3972">
                                            <p:txEl>
                                              <p:pRg st="0" end="0"/>
                                            </p:txEl>
                                          </p:spTgt>
                                        </p:tgtEl>
                                        <p:attrNameLst>
                                          <p:attrName>style.visibility</p:attrName>
                                        </p:attrNameLst>
                                      </p:cBhvr>
                                      <p:to>
                                        <p:strVal val="visible"/>
                                      </p:to>
                                    </p:set>
                                    <p:animEffect transition="in" filter="wipe(down)">
                                      <p:cBhvr>
                                        <p:cTn id="18" dur="500"/>
                                        <p:tgtEl>
                                          <p:spTgt spid="8397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3971">
                                            <p:txEl>
                                              <p:pRg st="1" end="1"/>
                                            </p:txEl>
                                          </p:spTgt>
                                        </p:tgtEl>
                                        <p:attrNameLst>
                                          <p:attrName>style.visibility</p:attrName>
                                        </p:attrNameLst>
                                      </p:cBhvr>
                                      <p:to>
                                        <p:strVal val="visible"/>
                                      </p:to>
                                    </p:set>
                                    <p:anim calcmode="lin" valueType="num">
                                      <p:cBhvr additive="base">
                                        <p:cTn id="23"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3972">
                                            <p:txEl>
                                              <p:pRg st="1" end="1"/>
                                            </p:txEl>
                                          </p:spTgt>
                                        </p:tgtEl>
                                        <p:attrNameLst>
                                          <p:attrName>style.visibility</p:attrName>
                                        </p:attrNameLst>
                                      </p:cBhvr>
                                      <p:to>
                                        <p:strVal val="visible"/>
                                      </p:to>
                                    </p:set>
                                    <p:animEffect transition="in" filter="wipe(down)">
                                      <p:cBhvr>
                                        <p:cTn id="29" dur="500"/>
                                        <p:tgtEl>
                                          <p:spTgt spid="83972">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3972">
                                            <p:txEl>
                                              <p:pRg st="2" end="2"/>
                                            </p:txEl>
                                          </p:spTgt>
                                        </p:tgtEl>
                                        <p:attrNameLst>
                                          <p:attrName>style.visibility</p:attrName>
                                        </p:attrNameLst>
                                      </p:cBhvr>
                                      <p:to>
                                        <p:strVal val="visible"/>
                                      </p:to>
                                    </p:set>
                                    <p:animEffect transition="in" filter="wipe(down)">
                                      <p:cBhvr>
                                        <p:cTn id="34" dur="500"/>
                                        <p:tgtEl>
                                          <p:spTgt spid="8397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3971">
                                            <p:txEl>
                                              <p:pRg st="2" end="2"/>
                                            </p:txEl>
                                          </p:spTgt>
                                        </p:tgtEl>
                                        <p:attrNameLst>
                                          <p:attrName>style.visibility</p:attrName>
                                        </p:attrNameLst>
                                      </p:cBhvr>
                                      <p:to>
                                        <p:strVal val="visible"/>
                                      </p:to>
                                    </p:set>
                                    <p:anim calcmode="lin" valueType="num">
                                      <p:cBhvr additive="base">
                                        <p:cTn id="39"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3971">
                                            <p:txEl>
                                              <p:pRg st="3" end="3"/>
                                            </p:txEl>
                                          </p:spTgt>
                                        </p:tgtEl>
                                        <p:attrNameLst>
                                          <p:attrName>style.visibility</p:attrName>
                                        </p:attrNameLst>
                                      </p:cBhvr>
                                      <p:to>
                                        <p:strVal val="visible"/>
                                      </p:to>
                                    </p:set>
                                    <p:anim calcmode="lin" valueType="num">
                                      <p:cBhvr additive="base">
                                        <p:cTn id="45" dur="5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39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3971">
                                            <p:txEl>
                                              <p:pRg st="4" end="4"/>
                                            </p:txEl>
                                          </p:spTgt>
                                        </p:tgtEl>
                                        <p:attrNameLst>
                                          <p:attrName>style.visibility</p:attrName>
                                        </p:attrNameLst>
                                      </p:cBhvr>
                                      <p:to>
                                        <p:strVal val="visible"/>
                                      </p:to>
                                    </p:set>
                                    <p:anim calcmode="lin" valueType="num">
                                      <p:cBhvr additive="base">
                                        <p:cTn id="51" dur="5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3971">
                                            <p:txEl>
                                              <p:pRg st="5" end="5"/>
                                            </p:txEl>
                                          </p:spTgt>
                                        </p:tgtEl>
                                        <p:attrNameLst>
                                          <p:attrName>style.visibility</p:attrName>
                                        </p:attrNameLst>
                                      </p:cBhvr>
                                      <p:to>
                                        <p:strVal val="visible"/>
                                      </p:to>
                                    </p:set>
                                    <p:anim calcmode="lin" valueType="num">
                                      <p:cBhvr additive="base">
                                        <p:cTn id="57" dur="500" fill="hold"/>
                                        <p:tgtEl>
                                          <p:spTgt spid="83971">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39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83972">
                                            <p:txEl>
                                              <p:pRg st="3" end="3"/>
                                            </p:txEl>
                                          </p:spTgt>
                                        </p:tgtEl>
                                        <p:attrNameLst>
                                          <p:attrName>style.visibility</p:attrName>
                                        </p:attrNameLst>
                                      </p:cBhvr>
                                      <p:to>
                                        <p:strVal val="visible"/>
                                      </p:to>
                                    </p:set>
                                    <p:animEffect transition="in" filter="wipe(down)">
                                      <p:cBhvr>
                                        <p:cTn id="63" dur="500"/>
                                        <p:tgtEl>
                                          <p:spTgt spid="83972">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83972">
                                            <p:txEl>
                                              <p:pRg st="4" end="4"/>
                                            </p:txEl>
                                          </p:spTgt>
                                        </p:tgtEl>
                                        <p:attrNameLst>
                                          <p:attrName>style.visibility</p:attrName>
                                        </p:attrNameLst>
                                      </p:cBhvr>
                                      <p:to>
                                        <p:strVal val="visible"/>
                                      </p:to>
                                    </p:set>
                                    <p:animEffect transition="in" filter="wipe(down)">
                                      <p:cBhvr>
                                        <p:cTn id="68" dur="500"/>
                                        <p:tgtEl>
                                          <p:spTgt spid="83972">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83972">
                                            <p:txEl>
                                              <p:pRg st="5" end="5"/>
                                            </p:txEl>
                                          </p:spTgt>
                                        </p:tgtEl>
                                        <p:attrNameLst>
                                          <p:attrName>style.visibility</p:attrName>
                                        </p:attrNameLst>
                                      </p:cBhvr>
                                      <p:to>
                                        <p:strVal val="visible"/>
                                      </p:to>
                                    </p:set>
                                    <p:animEffect transition="in" filter="wipe(down)">
                                      <p:cBhvr>
                                        <p:cTn id="73" dur="500"/>
                                        <p:tgtEl>
                                          <p:spTgt spid="83972">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83972">
                                            <p:txEl>
                                              <p:pRg st="6" end="6"/>
                                            </p:txEl>
                                          </p:spTgt>
                                        </p:tgtEl>
                                        <p:attrNameLst>
                                          <p:attrName>style.visibility</p:attrName>
                                        </p:attrNameLst>
                                      </p:cBhvr>
                                      <p:to>
                                        <p:strVal val="visible"/>
                                      </p:to>
                                    </p:set>
                                    <p:animEffect transition="in" filter="wipe(down)">
                                      <p:cBhvr>
                                        <p:cTn id="78" dur="500"/>
                                        <p:tgtEl>
                                          <p:spTgt spid="83972">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83971">
                                            <p:txEl>
                                              <p:pRg st="6" end="6"/>
                                            </p:txEl>
                                          </p:spTgt>
                                        </p:tgtEl>
                                        <p:attrNameLst>
                                          <p:attrName>style.visibility</p:attrName>
                                        </p:attrNameLst>
                                      </p:cBhvr>
                                      <p:to>
                                        <p:strVal val="visible"/>
                                      </p:to>
                                    </p:set>
                                    <p:anim calcmode="lin" valueType="num">
                                      <p:cBhvr additive="base">
                                        <p:cTn id="83" dur="500" fill="hold"/>
                                        <p:tgtEl>
                                          <p:spTgt spid="83971">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39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uiExpand="1" build="p"/>
      <p:bldP spid="8397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1600200"/>
            <a:ext cx="533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200">
                <a:solidFill>
                  <a:schemeClr val="tx1"/>
                </a:solidFill>
                <a:latin typeface="Arial" charset="0"/>
                <a:ea typeface="ＭＳ Ｐゴシック" pitchFamily="96" charset="-128"/>
              </a:defRPr>
            </a:lvl1pPr>
            <a:lvl2pPr marL="742950" indent="-285750">
              <a:defRPr sz="2200">
                <a:solidFill>
                  <a:schemeClr val="tx1"/>
                </a:solidFill>
                <a:latin typeface="Arial" charset="0"/>
                <a:ea typeface="ＭＳ Ｐゴシック" pitchFamily="96" charset="-128"/>
              </a:defRPr>
            </a:lvl2pPr>
            <a:lvl3pPr marL="1143000" indent="-228600">
              <a:defRPr sz="2200">
                <a:solidFill>
                  <a:schemeClr val="tx1"/>
                </a:solidFill>
                <a:latin typeface="Arial" charset="0"/>
                <a:ea typeface="ＭＳ Ｐゴシック" pitchFamily="96" charset="-128"/>
              </a:defRPr>
            </a:lvl3pPr>
            <a:lvl4pPr marL="1600200" indent="-228600">
              <a:defRPr sz="2200">
                <a:solidFill>
                  <a:schemeClr val="tx1"/>
                </a:solidFill>
                <a:latin typeface="Arial" charset="0"/>
                <a:ea typeface="ＭＳ Ｐゴシック" pitchFamily="96" charset="-128"/>
              </a:defRPr>
            </a:lvl4pPr>
            <a:lvl5pPr marL="2057400" indent="-228600">
              <a:defRPr sz="2200">
                <a:solidFill>
                  <a:schemeClr val="tx1"/>
                </a:solidFill>
                <a:latin typeface="Arial" charset="0"/>
                <a:ea typeface="ＭＳ Ｐゴシック" pitchFamily="96" charset="-128"/>
              </a:defRPr>
            </a:lvl5pPr>
            <a:lvl6pPr marL="2514600" indent="-228600" eaLnBrk="0" fontAlgn="base" hangingPunct="0">
              <a:spcBef>
                <a:spcPct val="0"/>
              </a:spcBef>
              <a:spcAft>
                <a:spcPct val="0"/>
              </a:spcAft>
              <a:defRPr sz="2200">
                <a:solidFill>
                  <a:schemeClr val="tx1"/>
                </a:solidFill>
                <a:latin typeface="Arial" charset="0"/>
                <a:ea typeface="ＭＳ Ｐゴシック" pitchFamily="96" charset="-128"/>
              </a:defRPr>
            </a:lvl6pPr>
            <a:lvl7pPr marL="2971800" indent="-228600" eaLnBrk="0" fontAlgn="base" hangingPunct="0">
              <a:spcBef>
                <a:spcPct val="0"/>
              </a:spcBef>
              <a:spcAft>
                <a:spcPct val="0"/>
              </a:spcAft>
              <a:defRPr sz="2200">
                <a:solidFill>
                  <a:schemeClr val="tx1"/>
                </a:solidFill>
                <a:latin typeface="Arial" charset="0"/>
                <a:ea typeface="ＭＳ Ｐゴシック" pitchFamily="96" charset="-128"/>
              </a:defRPr>
            </a:lvl7pPr>
            <a:lvl8pPr marL="3429000" indent="-228600" eaLnBrk="0" fontAlgn="base" hangingPunct="0">
              <a:spcBef>
                <a:spcPct val="0"/>
              </a:spcBef>
              <a:spcAft>
                <a:spcPct val="0"/>
              </a:spcAft>
              <a:defRPr sz="2200">
                <a:solidFill>
                  <a:schemeClr val="tx1"/>
                </a:solidFill>
                <a:latin typeface="Arial" charset="0"/>
                <a:ea typeface="ＭＳ Ｐゴシック" pitchFamily="96" charset="-128"/>
              </a:defRPr>
            </a:lvl8pPr>
            <a:lvl9pPr marL="3886200" indent="-228600" eaLnBrk="0" fontAlgn="base" hangingPunct="0">
              <a:spcBef>
                <a:spcPct val="0"/>
              </a:spcBef>
              <a:spcAft>
                <a:spcPct val="0"/>
              </a:spcAft>
              <a:defRPr sz="2200">
                <a:solidFill>
                  <a:schemeClr val="tx1"/>
                </a:solidFill>
                <a:latin typeface="Arial" charset="0"/>
                <a:ea typeface="ＭＳ Ｐゴシック" pitchFamily="96" charset="-128"/>
              </a:defRPr>
            </a:lvl9pPr>
          </a:lstStyle>
          <a:p>
            <a:pPr>
              <a:spcBef>
                <a:spcPts val="600"/>
              </a:spcBef>
              <a:buFontTx/>
              <a:buChar char="•"/>
            </a:pPr>
            <a:r>
              <a:rPr lang="en-US" altLang="en-US" sz="3200" b="1" dirty="0" smtClean="0">
                <a:latin typeface="Times New Roman" pitchFamily="18" charset="0"/>
              </a:rPr>
              <a:t>May 1775—In Philly</a:t>
            </a:r>
            <a:endParaRPr lang="en-US" altLang="en-US" sz="3200" b="1" dirty="0" smtClean="0">
              <a:latin typeface="Helvetica" pitchFamily="34" charset="0"/>
            </a:endParaRPr>
          </a:p>
          <a:p>
            <a:pPr eaLnBrk="1" hangingPunct="1">
              <a:spcBef>
                <a:spcPts val="600"/>
              </a:spcBef>
              <a:buFontTx/>
              <a:buChar char="•"/>
            </a:pPr>
            <a:r>
              <a:rPr lang="en-US" altLang="en-US" sz="3200" b="1" u="sng" dirty="0" smtClean="0">
                <a:latin typeface="Helvetica" pitchFamily="34" charset="0"/>
              </a:rPr>
              <a:t>Outcome</a:t>
            </a:r>
            <a:r>
              <a:rPr lang="en-US" altLang="en-US" sz="3200" b="1" dirty="0" smtClean="0">
                <a:latin typeface="Helvetica" pitchFamily="34" charset="0"/>
              </a:rPr>
              <a:t>:</a:t>
            </a:r>
          </a:p>
          <a:p>
            <a:pPr lvl="1">
              <a:spcBef>
                <a:spcPts val="600"/>
              </a:spcBef>
              <a:buFontTx/>
              <a:buChar char="•"/>
            </a:pPr>
            <a:r>
              <a:rPr lang="en-US" altLang="en-US" sz="3200" b="1" dirty="0" smtClean="0">
                <a:latin typeface="Helvetica" pitchFamily="34" charset="0"/>
              </a:rPr>
              <a:t>Decided </a:t>
            </a:r>
            <a:r>
              <a:rPr lang="en-US" altLang="en-US" sz="3200" b="1" dirty="0">
                <a:latin typeface="Helvetica" pitchFamily="34" charset="0"/>
              </a:rPr>
              <a:t>to officially separate </a:t>
            </a:r>
            <a:r>
              <a:rPr lang="en-US" altLang="en-US" sz="3200" b="1" dirty="0" smtClean="0">
                <a:latin typeface="Helvetica" pitchFamily="34" charset="0"/>
              </a:rPr>
              <a:t>from G.B.</a:t>
            </a:r>
            <a:endParaRPr lang="en-US" altLang="en-US" sz="3200" b="1" dirty="0">
              <a:latin typeface="Helvetica" pitchFamily="34" charset="0"/>
            </a:endParaRPr>
          </a:p>
          <a:p>
            <a:pPr lvl="1">
              <a:spcBef>
                <a:spcPts val="600"/>
              </a:spcBef>
              <a:buFontTx/>
              <a:buChar char="•"/>
            </a:pPr>
            <a:r>
              <a:rPr lang="en-US" altLang="en-US" sz="3200" b="1" dirty="0" smtClean="0">
                <a:latin typeface="Helvetica" pitchFamily="34" charset="0"/>
              </a:rPr>
              <a:t>Will draft </a:t>
            </a:r>
            <a:r>
              <a:rPr lang="en-US" altLang="en-US" sz="3200" b="1" dirty="0">
                <a:latin typeface="Helvetica" pitchFamily="34" charset="0"/>
              </a:rPr>
              <a:t>the reasons for separation</a:t>
            </a:r>
          </a:p>
          <a:p>
            <a:pPr lvl="2">
              <a:spcBef>
                <a:spcPts val="600"/>
              </a:spcBef>
              <a:buFontTx/>
              <a:buChar char="•"/>
            </a:pPr>
            <a:r>
              <a:rPr lang="en-US" altLang="en-US" sz="3200" b="1" dirty="0">
                <a:latin typeface="Helvetica" pitchFamily="34" charset="0"/>
              </a:rPr>
              <a:t>Thomas </a:t>
            </a:r>
            <a:r>
              <a:rPr lang="en-US" altLang="en-US" sz="3200" b="1" dirty="0" smtClean="0">
                <a:latin typeface="Helvetica" pitchFamily="34" charset="0"/>
              </a:rPr>
              <a:t>Jefferson</a:t>
            </a:r>
            <a:r>
              <a:rPr lang="en-US" altLang="en-US" sz="3200" b="1" dirty="0" smtClean="0">
                <a:latin typeface="Helvetica" pitchFamily="34" charset="0"/>
                <a:sym typeface="Wingdings" panose="05000000000000000000" pitchFamily="2" charset="2"/>
              </a:rPr>
              <a:t> </a:t>
            </a:r>
            <a:r>
              <a:rPr lang="en-US" altLang="en-US" sz="3200" b="1" dirty="0" smtClean="0">
                <a:latin typeface="Helvetica" pitchFamily="34" charset="0"/>
              </a:rPr>
              <a:t>to </a:t>
            </a:r>
            <a:r>
              <a:rPr lang="en-US" altLang="en-US" sz="3200" b="1" dirty="0">
                <a:latin typeface="Helvetica" pitchFamily="34" charset="0"/>
              </a:rPr>
              <a:t>write </a:t>
            </a:r>
            <a:r>
              <a:rPr lang="en-US" altLang="en-US" sz="3200" b="1" dirty="0" smtClean="0">
                <a:latin typeface="Helvetica" pitchFamily="34" charset="0"/>
              </a:rPr>
              <a:t>document</a:t>
            </a:r>
            <a:endParaRPr lang="en-US" altLang="en-US" sz="3200" b="1" dirty="0">
              <a:latin typeface="Helvetica" pitchFamily="34" charset="0"/>
            </a:endParaRPr>
          </a:p>
        </p:txBody>
      </p:sp>
      <p:sp>
        <p:nvSpPr>
          <p:cNvPr id="48131" name="Text Box 3"/>
          <p:cNvSpPr txBox="1">
            <a:spLocks noChangeArrowheads="1"/>
          </p:cNvSpPr>
          <p:nvPr/>
        </p:nvSpPr>
        <p:spPr bwMode="auto">
          <a:xfrm>
            <a:off x="0" y="152400"/>
            <a:ext cx="8001000" cy="762000"/>
          </a:xfrm>
          <a:prstGeom prst="rect">
            <a:avLst/>
          </a:prstGeom>
          <a:noFill/>
          <a:ln w="9525">
            <a:noFill/>
            <a:miter lim="800000"/>
            <a:headEnd/>
            <a:tailEnd/>
          </a:ln>
          <a:effectLst>
            <a:outerShdw dist="12700" dir="2700000" algn="ctr" rotWithShape="0">
              <a:schemeClr val="tx1"/>
            </a:outerShdw>
          </a:effectLst>
        </p:spPr>
        <p:txBody>
          <a:bodyPr>
            <a:spAutoFit/>
          </a:bodyPr>
          <a:lstStyle/>
          <a:p>
            <a:pPr>
              <a:spcBef>
                <a:spcPct val="50000"/>
              </a:spcBef>
              <a:defRPr/>
            </a:pPr>
            <a:r>
              <a:rPr lang="en-US" sz="4400" b="1" u="sng" dirty="0">
                <a:solidFill>
                  <a:srgbClr val="020E49"/>
                </a:solidFill>
                <a:latin typeface="Times New Roman" pitchFamily="96" charset="0"/>
              </a:rPr>
              <a:t>Second Continental Congress</a:t>
            </a:r>
          </a:p>
        </p:txBody>
      </p:sp>
    </p:spTree>
    <p:extLst>
      <p:ext uri="{BB962C8B-B14F-4D97-AF65-F5344CB8AC3E}">
        <p14:creationId xmlns:p14="http://schemas.microsoft.com/office/powerpoint/2010/main" val="16245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barn(inVertical)">
                                      <p:cBhvr>
                                        <p:cTn id="7" dur="500"/>
                                        <p:tgtEl>
                                          <p:spTgt spid="481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130">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8130">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uiExpand="1" build="p"/>
      <p:bldP spid="48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765</Words>
  <Application>Microsoft Office PowerPoint</Application>
  <PresentationFormat>On-screen Show (4:3)</PresentationFormat>
  <Paragraphs>114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Colonial Nationalism</vt:lpstr>
      <vt:lpstr>PowerPoint Presentation</vt:lpstr>
      <vt:lpstr>The Soldiers</vt:lpstr>
      <vt:lpstr>Colonist Strengths</vt:lpstr>
      <vt:lpstr>Colonist Weaknesses</vt:lpstr>
      <vt:lpstr>British Strengths</vt:lpstr>
      <vt:lpstr>British Weaknesses</vt:lpstr>
      <vt:lpstr>War Strategies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Missy</dc:creator>
  <cp:lastModifiedBy>Missy</cp:lastModifiedBy>
  <cp:revision>43</cp:revision>
  <dcterms:created xsi:type="dcterms:W3CDTF">2014-10-24T01:35:27Z</dcterms:created>
  <dcterms:modified xsi:type="dcterms:W3CDTF">2017-10-30T22:22:53Z</dcterms:modified>
</cp:coreProperties>
</file>