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22"/>
  </p:notesMasterIdLst>
  <p:sldIdLst>
    <p:sldId id="256" r:id="rId2"/>
    <p:sldId id="257" r:id="rId3"/>
    <p:sldId id="268" r:id="rId4"/>
    <p:sldId id="260" r:id="rId5"/>
    <p:sldId id="261" r:id="rId6"/>
    <p:sldId id="269" r:id="rId7"/>
    <p:sldId id="271" r:id="rId8"/>
    <p:sldId id="267" r:id="rId9"/>
    <p:sldId id="270" r:id="rId10"/>
    <p:sldId id="258" r:id="rId11"/>
    <p:sldId id="259" r:id="rId12"/>
    <p:sldId id="272" r:id="rId13"/>
    <p:sldId id="262" r:id="rId14"/>
    <p:sldId id="273" r:id="rId15"/>
    <p:sldId id="266" r:id="rId16"/>
    <p:sldId id="274" r:id="rId17"/>
    <p:sldId id="275" r:id="rId18"/>
    <p:sldId id="276" r:id="rId19"/>
    <p:sldId id="264" r:id="rId20"/>
    <p:sldId id="26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20" y="-27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41849E-A503-4B26-A3F4-C245DC952C18}" type="datetimeFigureOut">
              <a:rPr lang="en-US" smtClean="0"/>
              <a:t>10/5/2017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B1AED7-8A69-49A9-BC7F-CEE814D0F0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9028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82283" tIns="82283" rIns="82283" bIns="82283" anchor="t" anchorCtr="0">
            <a:noAutofit/>
          </a:bodyPr>
          <a:lstStyle/>
          <a:p>
            <a:endParaRPr sz="13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-1" y="2545080"/>
            <a:ext cx="9144000" cy="3255264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-1" y="2667000"/>
            <a:ext cx="9144000" cy="2739571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-1" y="5479143"/>
            <a:ext cx="9144000" cy="235857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599" y="2819400"/>
            <a:ext cx="8686800" cy="1470025"/>
          </a:xfrm>
        </p:spPr>
        <p:txBody>
          <a:bodyPr anchor="b">
            <a:noAutofit/>
          </a:bodyPr>
          <a:lstStyle>
            <a:lvl1pPr>
              <a:defRPr sz="7200" b="0" cap="none" spc="0">
                <a:ln w="1397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499" y="4800600"/>
            <a:ext cx="8001000" cy="5334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966A4-528F-4083-B64F-7523A67D33A7}" type="datetimeFigureOut">
              <a:rPr lang="en-US" smtClean="0"/>
              <a:t>10/5/2017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148584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spc="150" dirty="0" smtClean="0">
                <a:solidFill>
                  <a:schemeClr val="accent1"/>
                </a:solidFill>
                <a:sym typeface="Wingdings"/>
              </a:rPr>
              <a:t></a:t>
            </a:r>
            <a:endParaRPr lang="en-US" sz="3200" spc="150" dirty="0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62399" y="4392168"/>
            <a:ext cx="1219200" cy="365125"/>
          </a:xfrm>
        </p:spPr>
        <p:txBody>
          <a:bodyPr/>
          <a:lstStyle>
            <a:lvl1pPr algn="ctr">
              <a:defRPr sz="2400">
                <a:latin typeface="+mj-lt"/>
              </a:defRPr>
            </a:lvl1pPr>
          </a:lstStyle>
          <a:p>
            <a:fld id="{F5D123CC-5544-4674-86F8-30B240F0C2EA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818888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spc="150" dirty="0" smtClean="0">
                <a:solidFill>
                  <a:schemeClr val="accent1"/>
                </a:solidFill>
                <a:sym typeface="Wingdings"/>
              </a:rPr>
              <a:t></a:t>
            </a:r>
            <a:endParaRPr lang="en-US" sz="3200" spc="150" dirty="0">
              <a:solidFill>
                <a:schemeClr val="accent1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966A4-528F-4083-B64F-7523A67D33A7}" type="datetimeFigureOut">
              <a:rPr lang="en-US" smtClean="0"/>
              <a:t>10/5/2017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123CC-5544-4674-86F8-30B240F0C2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4591050" y="2409824"/>
            <a:ext cx="6858000" cy="2038351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 rot="5400000">
            <a:off x="4668203" y="2570797"/>
            <a:ext cx="6858000" cy="1716405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5200" y="274638"/>
            <a:ext cx="1447800" cy="5851525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199" y="274638"/>
            <a:ext cx="6353175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966A4-528F-4083-B64F-7523A67D33A7}" type="datetimeFigureOut">
              <a:rPr lang="en-US" smtClean="0"/>
              <a:t>10/5/2017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6000" y="6356350"/>
            <a:ext cx="762000" cy="365125"/>
          </a:xfrm>
        </p:spPr>
        <p:txBody>
          <a:bodyPr/>
          <a:lstStyle/>
          <a:p>
            <a:fld id="{F5D123CC-5544-4674-86F8-30B240F0C2E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 rot="5400000">
            <a:off x="3681476" y="3354324"/>
            <a:ext cx="6858000" cy="149352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966A4-528F-4083-B64F-7523A67D33A7}" type="datetimeFigureOut">
              <a:rPr lang="en-US" smtClean="0"/>
              <a:t>10/5/2017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123CC-5544-4674-86F8-30B240F0C2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1" y="2545080"/>
            <a:ext cx="9144000" cy="3255264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-1" y="2667000"/>
            <a:ext cx="9144000" cy="2739571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-1" y="5479143"/>
            <a:ext cx="9144000" cy="235857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599" y="2819400"/>
            <a:ext cx="8686800" cy="1463040"/>
          </a:xfrm>
        </p:spPr>
        <p:txBody>
          <a:bodyPr anchor="b" anchorCtr="0">
            <a:noAutofit/>
          </a:bodyPr>
          <a:lstStyle>
            <a:lvl1pPr algn="ctr">
              <a:defRPr sz="72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499" y="4800600"/>
            <a:ext cx="8001000" cy="548640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966A4-528F-4083-B64F-7523A67D33A7}" type="datetimeFigureOut">
              <a:rPr lang="en-US" smtClean="0"/>
              <a:t>10/5/2017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59352" y="4389120"/>
            <a:ext cx="1216152" cy="365125"/>
          </a:xfrm>
        </p:spPr>
        <p:txBody>
          <a:bodyPr/>
          <a:lstStyle>
            <a:lvl1pPr algn="ctr">
              <a:defRPr sz="2400">
                <a:solidFill>
                  <a:srgbClr val="FFFFFF"/>
                </a:solidFill>
              </a:defRPr>
            </a:lvl1pPr>
          </a:lstStyle>
          <a:p>
            <a:fld id="{F5D123CC-5544-4674-86F8-30B240F0C2EA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818888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spc="150" dirty="0" smtClean="0">
                <a:solidFill>
                  <a:srgbClr val="FFFFFF"/>
                </a:solidFill>
                <a:sym typeface="Wingdings"/>
              </a:rPr>
              <a:t></a:t>
            </a:r>
            <a:endParaRPr lang="en-US" sz="3200" spc="150" dirty="0">
              <a:solidFill>
                <a:srgbClr val="FFFF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48584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spc="150" dirty="0" smtClean="0">
                <a:solidFill>
                  <a:srgbClr val="FFFFFF"/>
                </a:solidFill>
                <a:sym typeface="Wingdings"/>
              </a:rPr>
              <a:t></a:t>
            </a:r>
            <a:endParaRPr lang="en-US" sz="3200" spc="150" dirty="0">
              <a:solidFill>
                <a:srgbClr val="FFFFFF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966A4-528F-4083-B64F-7523A67D33A7}" type="datetimeFigureOut">
              <a:rPr lang="en-US" smtClean="0"/>
              <a:t>10/5/2017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123CC-5544-4674-86F8-30B240F0C2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966A4-528F-4083-B64F-7523A67D33A7}" type="datetimeFigureOut">
              <a:rPr lang="en-US" smtClean="0"/>
              <a:t>10/5/2017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123CC-5544-4674-86F8-30B240F0C2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966A4-528F-4083-B64F-7523A67D33A7}" type="datetimeFigureOut">
              <a:rPr lang="en-US" smtClean="0"/>
              <a:t>10/5/2017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123CC-5544-4674-86F8-30B240F0C2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966A4-528F-4083-B64F-7523A67D33A7}" type="datetimeFigureOut">
              <a:rPr lang="en-US" smtClean="0"/>
              <a:t>10/5/2017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123CC-5544-4674-86F8-30B240F0C2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5638800" cy="946150"/>
          </a:xfrm>
        </p:spPr>
        <p:txBody>
          <a:bodyPr anchor="ctr">
            <a:noAutofit/>
          </a:bodyPr>
          <a:lstStyle>
            <a:lvl1pPr algn="l"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912" y="1719072"/>
            <a:ext cx="8247888" cy="45354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966A4-528F-4083-B64F-7523A67D33A7}" type="datetimeFigureOut">
              <a:rPr lang="en-US" smtClean="0"/>
              <a:t>10/5/2017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123CC-5544-4674-86F8-30B240F0C2E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172200" y="161544"/>
            <a:ext cx="2971800" cy="11521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0" y="274320"/>
            <a:ext cx="2743200" cy="94488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Rectangle 8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6880" y="1717040"/>
            <a:ext cx="8249920" cy="4531360"/>
          </a:xfrm>
          <a:solidFill>
            <a:schemeClr val="bg2">
              <a:lumMod val="60000"/>
              <a:lumOff val="40000"/>
            </a:schemeClr>
          </a:solidFill>
          <a:effectLst>
            <a:outerShdw blurRad="76200" dist="38100" dir="3600000" algn="ctr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966A4-528F-4083-B64F-7523A67D33A7}" type="datetimeFigureOut">
              <a:rPr lang="en-US" smtClean="0"/>
              <a:t>10/5/2017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123CC-5544-4674-86F8-30B240F0C2E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172200" y="161544"/>
            <a:ext cx="2971800" cy="11521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5638800" cy="1005840"/>
          </a:xfrm>
        </p:spPr>
        <p:txBody>
          <a:bodyPr anchor="ctr">
            <a:noAutofit/>
          </a:bodyPr>
          <a:lstStyle>
            <a:lvl1pPr algn="l"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0" y="228600"/>
            <a:ext cx="2819400" cy="100584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00584"/>
            <a:ext cx="9144000" cy="1453896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67641"/>
            <a:ext cx="9144000" cy="1154314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1111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8ED966A4-528F-4083-B64F-7523A67D33A7}" type="datetimeFigureOut">
              <a:rPr lang="en-US" smtClean="0"/>
              <a:t>10/5/2017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5D123CC-5544-4674-86F8-30B240F0C2E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1368552"/>
            <a:ext cx="9144000" cy="149352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b="0" kern="1200" cap="none" spc="0">
          <a:ln w="13970" cmpd="sng">
            <a:solidFill>
              <a:srgbClr val="FFFFFF"/>
            </a:solidFill>
            <a:prstDash val="solid"/>
          </a:ln>
          <a:solidFill>
            <a:srgbClr val="FFFFFF"/>
          </a:solidFill>
          <a:effectLst>
            <a:outerShdw blurRad="63500" dir="3600000" algn="tl" rotWithShape="0">
              <a:srgbClr val="000000">
                <a:alpha val="7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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Courier New" pitchFamily="49" charset="0"/>
        <a:buChar char="o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200" y="182880"/>
            <a:ext cx="8991600" cy="1111664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Causes of the American Revolution</a:t>
            </a:r>
            <a:endParaRPr lang="en-US" b="1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400" y="1447800"/>
            <a:ext cx="8839200" cy="5105400"/>
          </a:xfrm>
        </p:spPr>
        <p:txBody>
          <a:bodyPr/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 </a:t>
            </a:r>
            <a:r>
              <a:rPr lang="en-US" sz="36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French and Indian War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1">
              <a:spcBef>
                <a:spcPts val="0"/>
              </a:spcBef>
            </a:pP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Increased 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tension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btwn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colonist and British</a:t>
            </a:r>
          </a:p>
          <a:p>
            <a:pPr lvl="2">
              <a:spcBef>
                <a:spcPts val="0"/>
              </a:spcBef>
            </a:pP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Colonist now united</a:t>
            </a:r>
          </a:p>
          <a:p>
            <a:pPr lvl="1">
              <a:spcBef>
                <a:spcPts val="0"/>
              </a:spcBef>
            </a:pP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British 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indebt 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need $ to sustain and protect colonies</a:t>
            </a:r>
            <a:endParaRPr lang="en-US" sz="3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612968"/>
            <a:ext cx="4876800" cy="3273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5714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Causes of the American Revolution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457200" y="1600200"/>
            <a:ext cx="9601200" cy="52578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Resistance by Colonists = 3 forms </a:t>
            </a:r>
          </a:p>
          <a:p>
            <a:pPr lvl="1">
              <a:spcBef>
                <a:spcPts val="0"/>
              </a:spcBef>
            </a:pP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All factors/tactics combined worked = British repealed the 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S</a:t>
            </a: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tamp Act (1766)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endParaRPr lang="en-US" sz="3000" b="1" dirty="0" smtClean="0">
              <a:solidFill>
                <a:schemeClr val="tx1"/>
              </a:solidFill>
              <a:latin typeface="Times New Roman" panose="02020603050405020304" pitchFamily="18" charset="0"/>
              <a:ea typeface="Arial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lvl="1">
              <a:spcBef>
                <a:spcPts val="0"/>
              </a:spcBef>
            </a:pPr>
            <a:r>
              <a:rPr lang="en-US" sz="3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Wingdings" panose="05000000000000000000" pitchFamily="2" charset="2"/>
              </a:rPr>
              <a:t>But… British still needed $$$</a:t>
            </a:r>
            <a:endParaRPr lang="en-US" sz="3000" dirty="0" smtClean="0">
              <a:solidFill>
                <a:schemeClr val="tx1"/>
              </a:solidFill>
              <a:latin typeface="Times New Roman" panose="02020603050405020304" pitchFamily="18" charset="0"/>
              <a:ea typeface="Arial"/>
              <a:cs typeface="Times New Roman" panose="02020603050405020304" pitchFamily="18" charset="0"/>
              <a:sym typeface="Arial"/>
            </a:endParaRPr>
          </a:p>
          <a:p>
            <a:pPr lvl="2">
              <a:spcBef>
                <a:spcPts val="0"/>
              </a:spcBef>
            </a:pP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Wingdings" panose="05000000000000000000" pitchFamily="2" charset="2"/>
              </a:rPr>
              <a:t>P</a:t>
            </a: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Wingdings" panose="05000000000000000000" pitchFamily="2" charset="2"/>
              </a:rPr>
              <a:t>assage of </a:t>
            </a:r>
            <a:r>
              <a:rPr lang="en-US" sz="3000" b="1" u="sng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Wingdings" panose="05000000000000000000" pitchFamily="2" charset="2"/>
              </a:rPr>
              <a:t>Townshend Acts (1767)</a:t>
            </a:r>
            <a:r>
              <a:rPr lang="en-US" sz="3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Wingdings" panose="05000000000000000000" pitchFamily="2" charset="2"/>
              </a:rPr>
              <a:t>: </a:t>
            </a: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Wingdings" panose="05000000000000000000" pitchFamily="2" charset="2"/>
              </a:rPr>
              <a:t>&lt;</a:t>
            </a:r>
            <a:r>
              <a:rPr lang="en-US" sz="3000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Wingdings" panose="05000000000000000000" pitchFamily="2" charset="2"/>
              </a:rPr>
              <a:t>Put a tax on imports (items coming from Britain)</a:t>
            </a: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Wingdings" panose="05000000000000000000" pitchFamily="2" charset="2"/>
              </a:rPr>
              <a:t>&gt;</a:t>
            </a:r>
          </a:p>
          <a:p>
            <a:pPr lvl="4">
              <a:spcBef>
                <a:spcPts val="0"/>
              </a:spcBef>
            </a:pPr>
            <a:r>
              <a:rPr lang="en-US" sz="3000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Wingdings" panose="05000000000000000000" pitchFamily="2" charset="2"/>
              </a:rPr>
              <a:t>Taxed everyday items </a:t>
            </a: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Wingdings" panose="05000000000000000000" pitchFamily="2" charset="2"/>
              </a:rPr>
              <a:t>(paper, tea, glass, </a:t>
            </a:r>
            <a:r>
              <a:rPr lang="en-US" sz="30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Wingdings" panose="05000000000000000000" pitchFamily="2" charset="2"/>
              </a:rPr>
              <a:t>etc</a:t>
            </a: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Wingdings" panose="05000000000000000000" pitchFamily="2" charset="2"/>
              </a:rPr>
              <a:t>)</a:t>
            </a:r>
          </a:p>
          <a:p>
            <a:pPr lvl="3">
              <a:spcBef>
                <a:spcPts val="0"/>
              </a:spcBef>
            </a:pP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Wingdings" panose="05000000000000000000" pitchFamily="2" charset="2"/>
              </a:rPr>
              <a:t> Colonist begin revolting again (riots, protests, boycotts)</a:t>
            </a:r>
          </a:p>
          <a:p>
            <a:pPr lvl="4">
              <a:spcBef>
                <a:spcPts val="0"/>
              </a:spcBef>
            </a:pP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Wingdings" panose="05000000000000000000" pitchFamily="2" charset="2"/>
              </a:rPr>
              <a:t>Boston especially bad  British send 4,000 troops over to patrol Boston</a:t>
            </a:r>
          </a:p>
          <a:p>
            <a:pPr lvl="4"/>
            <a:endParaRPr lang="en-US" sz="2400" dirty="0" smtClean="0">
              <a:solidFill>
                <a:schemeClr val="tx1"/>
              </a:solidFill>
              <a:latin typeface="Times New Roman" panose="02020603050405020304" pitchFamily="18" charset="0"/>
              <a:ea typeface="Arial"/>
              <a:cs typeface="Times New Roman" panose="02020603050405020304" pitchFamily="18" charset="0"/>
              <a:sym typeface="Arial"/>
            </a:endParaRPr>
          </a:p>
          <a:p>
            <a:pPr lvl="1"/>
            <a:endParaRPr lang="en-US" sz="3000" dirty="0">
              <a:solidFill>
                <a:schemeClr val="tx1"/>
              </a:solidFill>
              <a:ea typeface="Arial"/>
              <a:cs typeface="Arial"/>
              <a:sym typeface="Arial"/>
            </a:endParaRPr>
          </a:p>
          <a:p>
            <a:pPr lvl="1"/>
            <a:endParaRPr lang="en-US" sz="3000" dirty="0" smtClean="0">
              <a:solidFill>
                <a:schemeClr val="tx1"/>
              </a:solidFill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2298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2880"/>
            <a:ext cx="8686800" cy="1111664"/>
          </a:xfrm>
        </p:spPr>
        <p:txBody>
          <a:bodyPr>
            <a:noAutofit/>
          </a:bodyPr>
          <a:lstStyle/>
          <a:p>
            <a:pPr algn="l"/>
            <a:r>
              <a:rPr lang="en-US" sz="4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Causes of the American Revolution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399" y="1600200"/>
            <a:ext cx="8962697" cy="5257800"/>
          </a:xfrm>
        </p:spPr>
        <p:txBody>
          <a:bodyPr>
            <a:normAutofit fontScale="62500" lnSpcReduction="20000"/>
          </a:bodyPr>
          <a:lstStyle/>
          <a:p>
            <a:r>
              <a:rPr lang="en-US" sz="4500" b="1" u="sng" dirty="0">
                <a:solidFill>
                  <a:srgbClr val="0070C0"/>
                </a:solidFill>
                <a:ea typeface="Arial"/>
                <a:cs typeface="Arial"/>
                <a:sym typeface="Arial"/>
              </a:rPr>
              <a:t>The Boston Massacre</a:t>
            </a:r>
            <a:r>
              <a:rPr lang="en-US" sz="4500" dirty="0">
                <a:solidFill>
                  <a:srgbClr val="0070C0"/>
                </a:solidFill>
                <a:ea typeface="Arial"/>
                <a:cs typeface="Arial"/>
                <a:sym typeface="Arial"/>
              </a:rPr>
              <a:t> (</a:t>
            </a:r>
            <a:r>
              <a:rPr lang="en-US" sz="4500" dirty="0" smtClean="0">
                <a:solidFill>
                  <a:srgbClr val="0070C0"/>
                </a:solidFill>
                <a:ea typeface="Arial"/>
                <a:cs typeface="Arial"/>
                <a:sym typeface="Arial"/>
              </a:rPr>
              <a:t>3/1770</a:t>
            </a:r>
            <a:r>
              <a:rPr lang="en-US" sz="4500" dirty="0">
                <a:solidFill>
                  <a:schemeClr val="tx1"/>
                </a:solidFill>
                <a:ea typeface="Arial"/>
                <a:cs typeface="Arial"/>
                <a:sym typeface="Arial"/>
              </a:rPr>
              <a:t>)</a:t>
            </a:r>
          </a:p>
          <a:p>
            <a:pPr lvl="1"/>
            <a:r>
              <a:rPr lang="en-US" sz="4500" dirty="0">
                <a:solidFill>
                  <a:srgbClr val="0070C0"/>
                </a:solidFill>
                <a:ea typeface="Arial"/>
                <a:cs typeface="Arial"/>
                <a:sym typeface="Arial"/>
              </a:rPr>
              <a:t>Colonist protest Townshend Acts</a:t>
            </a:r>
            <a:r>
              <a:rPr lang="en-US" sz="4500" dirty="0">
                <a:solidFill>
                  <a:schemeClr val="tx1"/>
                </a:solidFill>
                <a:ea typeface="Arial"/>
                <a:cs typeface="Arial"/>
                <a:sym typeface="Arial"/>
              </a:rPr>
              <a:t> </a:t>
            </a:r>
            <a:r>
              <a:rPr lang="en-US" sz="4500" dirty="0" smtClean="0">
                <a:solidFill>
                  <a:schemeClr val="tx1"/>
                </a:solidFill>
                <a:ea typeface="Arial"/>
                <a:cs typeface="Arial"/>
                <a:sym typeface="Wingdings" panose="05000000000000000000" pitchFamily="2" charset="2"/>
              </a:rPr>
              <a:t></a:t>
            </a:r>
            <a:r>
              <a:rPr lang="en-US" sz="4500" dirty="0" smtClean="0">
                <a:solidFill>
                  <a:schemeClr val="tx1"/>
                </a:solidFill>
                <a:ea typeface="Arial"/>
                <a:cs typeface="Arial"/>
                <a:sym typeface="Arial"/>
              </a:rPr>
              <a:t>British </a:t>
            </a:r>
            <a:r>
              <a:rPr lang="en-US" sz="4500" dirty="0">
                <a:solidFill>
                  <a:schemeClr val="tx1"/>
                </a:solidFill>
                <a:ea typeface="Arial"/>
                <a:cs typeface="Arial"/>
                <a:sym typeface="Arial"/>
              </a:rPr>
              <a:t>soldiers kill 5 colonists in crowd</a:t>
            </a:r>
          </a:p>
          <a:p>
            <a:pPr lvl="2"/>
            <a:r>
              <a:rPr lang="en-US" sz="4500" b="1" u="sng" dirty="0">
                <a:solidFill>
                  <a:srgbClr val="0070C0"/>
                </a:solidFill>
                <a:ea typeface="Arial"/>
                <a:cs typeface="Arial"/>
                <a:sym typeface="Arial"/>
              </a:rPr>
              <a:t>Result</a:t>
            </a:r>
            <a:r>
              <a:rPr lang="en-US" sz="4500" dirty="0">
                <a:solidFill>
                  <a:srgbClr val="0070C0"/>
                </a:solidFill>
                <a:ea typeface="Arial"/>
                <a:cs typeface="Arial"/>
                <a:sym typeface="Arial"/>
              </a:rPr>
              <a:t>: </a:t>
            </a:r>
            <a:r>
              <a:rPr lang="en-US" sz="4500" b="1" dirty="0">
                <a:solidFill>
                  <a:srgbClr val="0070C0"/>
                </a:solidFill>
                <a:ea typeface="Arial"/>
                <a:cs typeface="Arial"/>
                <a:sym typeface="Arial"/>
              </a:rPr>
              <a:t>British repeal all Townshend Act taxes, </a:t>
            </a:r>
            <a:br>
              <a:rPr lang="en-US" sz="4500" b="1" dirty="0">
                <a:solidFill>
                  <a:srgbClr val="0070C0"/>
                </a:solidFill>
                <a:ea typeface="Arial"/>
                <a:cs typeface="Arial"/>
                <a:sym typeface="Arial"/>
              </a:rPr>
            </a:br>
            <a:r>
              <a:rPr lang="en-US" sz="4500" b="1" dirty="0">
                <a:solidFill>
                  <a:srgbClr val="0070C0"/>
                </a:solidFill>
                <a:ea typeface="Arial"/>
                <a:cs typeface="Arial"/>
                <a:sym typeface="Arial"/>
              </a:rPr>
              <a:t>except for the tea </a:t>
            </a:r>
            <a:r>
              <a:rPr lang="en-US" sz="4500" b="1" dirty="0" smtClean="0">
                <a:solidFill>
                  <a:srgbClr val="0070C0"/>
                </a:solidFill>
                <a:ea typeface="Arial"/>
                <a:cs typeface="Arial"/>
                <a:sym typeface="Arial"/>
              </a:rPr>
              <a:t>tax</a:t>
            </a:r>
          </a:p>
          <a:p>
            <a:pPr lvl="3"/>
            <a:r>
              <a:rPr lang="en-US" sz="4500" dirty="0" smtClean="0">
                <a:solidFill>
                  <a:srgbClr val="0070C0"/>
                </a:solidFill>
                <a:ea typeface="Arial"/>
                <a:cs typeface="Arial"/>
                <a:sym typeface="Arial"/>
              </a:rPr>
              <a:t>Encourages smuggling tea</a:t>
            </a:r>
          </a:p>
          <a:p>
            <a:pPr lvl="3"/>
            <a:r>
              <a:rPr lang="en-US" sz="4500" dirty="0" smtClean="0">
                <a:solidFill>
                  <a:srgbClr val="0070C0"/>
                </a:solidFill>
                <a:ea typeface="Arial"/>
                <a:cs typeface="Arial"/>
                <a:sym typeface="Arial"/>
              </a:rPr>
              <a:t>Boycott of British tea </a:t>
            </a:r>
            <a:r>
              <a:rPr lang="en-US" sz="4500" dirty="0" smtClean="0">
                <a:solidFill>
                  <a:schemeClr val="tx1"/>
                </a:solidFill>
                <a:ea typeface="Arial"/>
                <a:cs typeface="Arial"/>
                <a:sym typeface="Arial"/>
              </a:rPr>
              <a:t>= $ problems for British businesses</a:t>
            </a:r>
          </a:p>
          <a:p>
            <a:r>
              <a:rPr lang="en-US" sz="4500" b="1" u="sng" dirty="0" smtClean="0">
                <a:solidFill>
                  <a:srgbClr val="0070C0"/>
                </a:solidFill>
                <a:ea typeface="Arial"/>
                <a:cs typeface="Arial"/>
                <a:sym typeface="Arial"/>
              </a:rPr>
              <a:t>Boston </a:t>
            </a:r>
            <a:r>
              <a:rPr lang="en-US" sz="4500" b="1" u="sng" dirty="0">
                <a:solidFill>
                  <a:srgbClr val="0070C0"/>
                </a:solidFill>
                <a:ea typeface="Arial"/>
                <a:cs typeface="Arial"/>
                <a:sym typeface="Arial"/>
              </a:rPr>
              <a:t>Tea Party</a:t>
            </a:r>
            <a:r>
              <a:rPr lang="en-US" sz="4500" dirty="0">
                <a:solidFill>
                  <a:srgbClr val="0070C0"/>
                </a:solidFill>
                <a:ea typeface="Arial"/>
                <a:cs typeface="Arial"/>
                <a:sym typeface="Arial"/>
              </a:rPr>
              <a:t> (</a:t>
            </a:r>
            <a:r>
              <a:rPr lang="en-US" sz="4500" dirty="0" smtClean="0">
                <a:solidFill>
                  <a:srgbClr val="0070C0"/>
                </a:solidFill>
                <a:ea typeface="Arial"/>
                <a:cs typeface="Arial"/>
                <a:sym typeface="Arial"/>
              </a:rPr>
              <a:t>12/1773</a:t>
            </a:r>
            <a:r>
              <a:rPr lang="en-US" sz="4500" dirty="0">
                <a:solidFill>
                  <a:srgbClr val="0070C0"/>
                </a:solidFill>
                <a:ea typeface="Arial"/>
                <a:cs typeface="Arial"/>
                <a:sym typeface="Arial"/>
              </a:rPr>
              <a:t>)</a:t>
            </a:r>
          </a:p>
          <a:p>
            <a:pPr lvl="1"/>
            <a:r>
              <a:rPr lang="en-US" sz="4500" dirty="0">
                <a:solidFill>
                  <a:srgbClr val="0070C0"/>
                </a:solidFill>
                <a:ea typeface="Arial"/>
                <a:cs typeface="Arial"/>
                <a:sym typeface="Arial"/>
              </a:rPr>
              <a:t>200 colonists dressed as Native Americans </a:t>
            </a:r>
            <a:r>
              <a:rPr lang="en-US" sz="4500" dirty="0">
                <a:solidFill>
                  <a:schemeClr val="tx1"/>
                </a:solidFill>
                <a:ea typeface="Arial"/>
                <a:cs typeface="Arial"/>
                <a:sym typeface="Wingdings" panose="05000000000000000000" pitchFamily="2" charset="2"/>
              </a:rPr>
              <a:t></a:t>
            </a:r>
            <a:r>
              <a:rPr lang="en-US" sz="4500" dirty="0">
                <a:solidFill>
                  <a:schemeClr val="tx1"/>
                </a:solidFill>
                <a:ea typeface="Arial"/>
                <a:cs typeface="Arial"/>
                <a:sym typeface="Arial"/>
              </a:rPr>
              <a:t> </a:t>
            </a:r>
          </a:p>
          <a:p>
            <a:pPr lvl="2"/>
            <a:r>
              <a:rPr lang="en-US" sz="4500" dirty="0">
                <a:solidFill>
                  <a:schemeClr val="tx1"/>
                </a:solidFill>
                <a:ea typeface="Arial"/>
                <a:cs typeface="Arial"/>
                <a:sym typeface="Arial"/>
              </a:rPr>
              <a:t>Board British tea ships in harbor = </a:t>
            </a:r>
            <a:r>
              <a:rPr lang="en-US" sz="4500" b="1" dirty="0">
                <a:solidFill>
                  <a:srgbClr val="0070C0"/>
                </a:solidFill>
                <a:ea typeface="Arial"/>
                <a:cs typeface="Arial"/>
                <a:sym typeface="Arial"/>
              </a:rPr>
              <a:t>Dumped tea </a:t>
            </a:r>
            <a:r>
              <a:rPr lang="en-US" sz="4500" b="1" u="sng" dirty="0">
                <a:solidFill>
                  <a:srgbClr val="0070C0"/>
                </a:solidFill>
                <a:ea typeface="Arial"/>
                <a:cs typeface="Arial"/>
                <a:sym typeface="Arial"/>
              </a:rPr>
              <a:t>Result</a:t>
            </a:r>
            <a:r>
              <a:rPr lang="en-US" sz="4500" b="1" dirty="0">
                <a:solidFill>
                  <a:srgbClr val="0070C0"/>
                </a:solidFill>
                <a:ea typeface="Arial"/>
                <a:cs typeface="Arial"/>
                <a:sym typeface="Arial"/>
              </a:rPr>
              <a:t>: British send 2,500 soldiers to </a:t>
            </a:r>
            <a:r>
              <a:rPr lang="en-US" sz="4500" b="1" dirty="0" smtClean="0">
                <a:solidFill>
                  <a:srgbClr val="0070C0"/>
                </a:solidFill>
                <a:ea typeface="Arial"/>
                <a:cs typeface="Arial"/>
                <a:sym typeface="Arial"/>
              </a:rPr>
              <a:t>Boston</a:t>
            </a:r>
          </a:p>
          <a:p>
            <a:pPr lvl="3"/>
            <a:r>
              <a:rPr lang="en-US" sz="4300" b="1" dirty="0" smtClean="0">
                <a:solidFill>
                  <a:srgbClr val="0070C0"/>
                </a:solidFill>
                <a:ea typeface="Arial"/>
                <a:cs typeface="Arial"/>
                <a:sym typeface="Wingdings" panose="05000000000000000000" pitchFamily="2" charset="2"/>
              </a:rPr>
              <a:t> passage of the </a:t>
            </a:r>
            <a:r>
              <a:rPr lang="en-US" sz="4300" b="1" i="1" dirty="0" smtClean="0">
                <a:solidFill>
                  <a:srgbClr val="0070C0"/>
                </a:solidFill>
                <a:ea typeface="Arial"/>
                <a:cs typeface="Arial"/>
                <a:sym typeface="Arial"/>
              </a:rPr>
              <a:t>Coercive Acts</a:t>
            </a:r>
            <a:endParaRPr lang="en-US" sz="4300" b="1" i="1" dirty="0">
              <a:solidFill>
                <a:srgbClr val="0070C0"/>
              </a:solidFill>
              <a:ea typeface="Arial"/>
              <a:cs typeface="Arial"/>
              <a:sym typeface="Arial"/>
            </a:endParaRPr>
          </a:p>
          <a:p>
            <a:endParaRPr lang="en-US" dirty="0"/>
          </a:p>
          <a:p>
            <a:pPr marL="0" indent="0">
              <a:lnSpc>
                <a:spcPct val="107812"/>
              </a:lnSpc>
              <a:spcBef>
                <a:spcPts val="479"/>
              </a:spcBef>
              <a:buNone/>
            </a:pPr>
            <a:endParaRPr lang="en-US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0526" y="0"/>
            <a:ext cx="2554571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2747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2880"/>
            <a:ext cx="9144000" cy="1111664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How can you tell that the author, Paul Revere, intended this to be propaganda?</a:t>
            </a:r>
            <a:endParaRPr lang="en-US" sz="3600" b="1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94389"/>
            <a:ext cx="9167648" cy="5171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6324600" y="1447800"/>
            <a:ext cx="2596055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Boston Massacre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8908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Causes of the American Revolution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1816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07812"/>
              </a:lnSpc>
              <a:spcBef>
                <a:spcPts val="635"/>
              </a:spcBef>
            </a:pPr>
            <a:r>
              <a:rPr lang="en-US" sz="3200" b="1" u="sng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Coercive Acts of </a:t>
            </a:r>
            <a:r>
              <a:rPr lang="en-US" sz="3200" b="1" u="sng" dirty="0" smtClean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1774</a:t>
            </a:r>
            <a:r>
              <a:rPr lang="en-US" sz="3200" dirty="0" smtClean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 (colonist called </a:t>
            </a:r>
            <a:r>
              <a:rPr lang="en-US" sz="3200" b="1" dirty="0" smtClean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The Intolerable Acts</a:t>
            </a:r>
            <a:r>
              <a:rPr lang="en-US" sz="3200" dirty="0" smtClean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lang="en-US" sz="3200" dirty="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lvl="1">
              <a:lnSpc>
                <a:spcPct val="107812"/>
              </a:lnSpc>
              <a:spcBef>
                <a:spcPts val="635"/>
              </a:spcBef>
            </a:pPr>
            <a:r>
              <a:rPr lang="en-US" sz="3200" dirty="0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More power </a:t>
            </a:r>
            <a:r>
              <a:rPr lang="en-US" sz="3200" dirty="0" smtClean="0">
                <a:solidFill>
                  <a:schemeClr val="tx1"/>
                </a:solidFill>
                <a:latin typeface="Arial"/>
                <a:ea typeface="Arial"/>
                <a:cs typeface="Arial"/>
                <a:sym typeface="Wingdings" panose="05000000000000000000" pitchFamily="2" charset="2"/>
              </a:rPr>
              <a:t> royal authorities in colonies</a:t>
            </a:r>
            <a:endParaRPr lang="en-US" sz="3200" dirty="0" smtClean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lvl="1">
              <a:lnSpc>
                <a:spcPct val="107812"/>
              </a:lnSpc>
              <a:spcBef>
                <a:spcPts val="635"/>
              </a:spcBef>
            </a:pPr>
            <a:r>
              <a:rPr lang="en-US" sz="3200" b="1" u="sng" dirty="0" smtClean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Quebec Act</a:t>
            </a:r>
            <a:r>
              <a:rPr lang="en-US" sz="3200" dirty="0" smtClean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&lt;Extended Canadian southern border </a:t>
            </a:r>
            <a:r>
              <a:rPr lang="en-US" sz="3200" dirty="0" smtClean="0">
                <a:solidFill>
                  <a:schemeClr val="tx1"/>
                </a:solidFill>
                <a:latin typeface="Arial"/>
                <a:ea typeface="Arial"/>
                <a:cs typeface="Arial"/>
                <a:sym typeface="Wingdings" panose="05000000000000000000" pitchFamily="2" charset="2"/>
              </a:rPr>
              <a:t> </a:t>
            </a:r>
            <a:r>
              <a:rPr lang="en-US" sz="3200" dirty="0" smtClean="0">
                <a:solidFill>
                  <a:srgbClr val="0070C0"/>
                </a:solidFill>
                <a:latin typeface="Arial"/>
                <a:ea typeface="Arial"/>
                <a:cs typeface="Arial"/>
                <a:sym typeface="Wingdings" panose="05000000000000000000" pitchFamily="2" charset="2"/>
              </a:rPr>
              <a:t>colonies lost land</a:t>
            </a:r>
            <a:r>
              <a:rPr lang="en-US" sz="3200" dirty="0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&gt;</a:t>
            </a:r>
          </a:p>
          <a:p>
            <a:pPr lvl="1">
              <a:lnSpc>
                <a:spcPct val="107812"/>
              </a:lnSpc>
              <a:spcBef>
                <a:spcPts val="635"/>
              </a:spcBef>
            </a:pPr>
            <a:r>
              <a:rPr lang="en-US" sz="3200" dirty="0" smtClean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Placed Boston under Marshall Law</a:t>
            </a:r>
            <a:endParaRPr lang="en-US" sz="3200" dirty="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lvl="1">
              <a:lnSpc>
                <a:spcPct val="107812"/>
              </a:lnSpc>
              <a:spcBef>
                <a:spcPts val="635"/>
              </a:spcBef>
            </a:pPr>
            <a:r>
              <a:rPr lang="en-US" sz="3200" dirty="0" smtClean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Shut </a:t>
            </a:r>
            <a:r>
              <a:rPr lang="en-US" sz="3200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down Boston </a:t>
            </a:r>
            <a:r>
              <a:rPr lang="en-US" sz="3200" dirty="0" smtClean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Harbor </a:t>
            </a:r>
            <a:r>
              <a:rPr lang="en-US" sz="3200" dirty="0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= until lost tea is paid for by colonists</a:t>
            </a:r>
          </a:p>
          <a:p>
            <a:pPr lvl="1">
              <a:lnSpc>
                <a:spcPct val="107812"/>
              </a:lnSpc>
              <a:spcBef>
                <a:spcPts val="635"/>
              </a:spcBef>
            </a:pPr>
            <a:r>
              <a:rPr lang="en-US" sz="3200" dirty="0" smtClean="0">
                <a:solidFill>
                  <a:srgbClr val="0070C0"/>
                </a:solidFill>
                <a:latin typeface="Arial"/>
                <a:ea typeface="Arial"/>
                <a:cs typeface="Arial"/>
                <a:sym typeface="Wingdings" panose="05000000000000000000" pitchFamily="2" charset="2"/>
              </a:rPr>
              <a:t> </a:t>
            </a:r>
            <a:r>
              <a:rPr lang="en-US" sz="3200" b="1" u="sng" dirty="0" smtClean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lang="en-US" sz="3200" b="1" u="sng" baseline="30000" dirty="0" smtClean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st</a:t>
            </a:r>
            <a:r>
              <a:rPr lang="en-US" sz="3200" b="1" u="sng" dirty="0" smtClean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 Continental Congress formed (1774)</a:t>
            </a:r>
          </a:p>
          <a:p>
            <a:pPr lvl="2">
              <a:lnSpc>
                <a:spcPct val="107812"/>
              </a:lnSpc>
              <a:spcBef>
                <a:spcPts val="635"/>
              </a:spcBef>
            </a:pPr>
            <a:r>
              <a:rPr lang="en-US" sz="3000" b="1" dirty="0" smtClean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Philadelphia </a:t>
            </a:r>
          </a:p>
          <a:p>
            <a:pPr lvl="2">
              <a:lnSpc>
                <a:spcPct val="107812"/>
              </a:lnSpc>
              <a:spcBef>
                <a:spcPts val="635"/>
              </a:spcBef>
            </a:pPr>
            <a:r>
              <a:rPr lang="en-US" sz="3000" b="1" dirty="0" smtClean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Reps from colonies meet </a:t>
            </a:r>
            <a:r>
              <a:rPr lang="en-US" sz="3000" b="1" dirty="0" smtClean="0">
                <a:solidFill>
                  <a:srgbClr val="0070C0"/>
                </a:solidFill>
                <a:latin typeface="Arial"/>
                <a:ea typeface="Arial"/>
                <a:cs typeface="Arial"/>
                <a:sym typeface="Wingdings" panose="05000000000000000000" pitchFamily="2" charset="2"/>
              </a:rPr>
              <a:t> what to do?</a:t>
            </a:r>
            <a:endParaRPr lang="en-US" sz="3000" b="1" dirty="0" smtClean="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lnSpc>
                <a:spcPct val="107812"/>
              </a:lnSpc>
              <a:spcBef>
                <a:spcPts val="479"/>
              </a:spcBef>
              <a:buNone/>
            </a:pPr>
            <a:endParaRPr lang="en-US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49313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2880"/>
            <a:ext cx="9144000" cy="103632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70C0"/>
                </a:solidFill>
                <a:effectLst/>
              </a:rPr>
              <a:t>Patrick Henry: “Give me Liberty or Give me Death!”</a:t>
            </a:r>
            <a:endParaRPr lang="en-US" b="1" dirty="0">
              <a:solidFill>
                <a:srgbClr val="0070C0"/>
              </a:solidFill>
              <a:effectLst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77873"/>
            <a:ext cx="7543800" cy="5259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6019800"/>
            <a:ext cx="38862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1</a:t>
            </a:r>
            <a:r>
              <a:rPr lang="en-US" sz="3200" baseline="30000" dirty="0" smtClean="0">
                <a:solidFill>
                  <a:schemeClr val="tx1"/>
                </a:solidFill>
              </a:rPr>
              <a:t>st</a:t>
            </a:r>
            <a:r>
              <a:rPr lang="en-US" sz="3200" dirty="0" smtClean="0">
                <a:solidFill>
                  <a:schemeClr val="tx1"/>
                </a:solidFill>
              </a:rPr>
              <a:t> Continental Congress Meeting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56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04800" y="182880"/>
            <a:ext cx="9448800" cy="1111664"/>
          </a:xfrm>
        </p:spPr>
        <p:txBody>
          <a:bodyPr>
            <a:normAutofit fontScale="90000"/>
          </a:bodyPr>
          <a:lstStyle/>
          <a:p>
            <a:r>
              <a:rPr lang="en-US" b="1" u="sng" dirty="0" smtClean="0">
                <a:solidFill>
                  <a:srgbClr val="0070C0"/>
                </a:solidFill>
                <a:effectLst/>
                <a:latin typeface="Arial"/>
                <a:ea typeface="Arial"/>
                <a:cs typeface="Arial"/>
                <a:sym typeface="Arial"/>
              </a:rPr>
              <a:t>1</a:t>
            </a:r>
            <a:r>
              <a:rPr lang="en-US" b="1" u="sng" baseline="30000" dirty="0" smtClean="0">
                <a:solidFill>
                  <a:srgbClr val="0070C0"/>
                </a:solidFill>
                <a:effectLst/>
                <a:latin typeface="Arial"/>
                <a:ea typeface="Arial"/>
                <a:cs typeface="Arial"/>
                <a:sym typeface="Arial"/>
              </a:rPr>
              <a:t>st</a:t>
            </a:r>
            <a:r>
              <a:rPr lang="en-US" b="1" u="sng" dirty="0" smtClean="0">
                <a:solidFill>
                  <a:srgbClr val="0070C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b="1" u="sng" dirty="0">
                <a:solidFill>
                  <a:srgbClr val="0070C0"/>
                </a:solidFill>
                <a:effectLst/>
                <a:latin typeface="Arial"/>
                <a:ea typeface="Arial"/>
                <a:cs typeface="Arial"/>
                <a:sym typeface="Arial"/>
              </a:rPr>
              <a:t>Continental </a:t>
            </a:r>
            <a:r>
              <a:rPr lang="en-US" b="1" u="sng" dirty="0" smtClean="0">
                <a:solidFill>
                  <a:srgbClr val="0070C0"/>
                </a:solidFill>
                <a:effectLst/>
                <a:latin typeface="Arial"/>
                <a:ea typeface="Arial"/>
                <a:cs typeface="Arial"/>
                <a:sym typeface="Arial"/>
              </a:rPr>
              <a:t>Congress </a:t>
            </a:r>
            <a:r>
              <a:rPr lang="en-US" b="1" u="sng" dirty="0">
                <a:solidFill>
                  <a:srgbClr val="0070C0"/>
                </a:solidFill>
                <a:effectLst/>
                <a:latin typeface="Arial"/>
                <a:ea typeface="Arial"/>
                <a:cs typeface="Arial"/>
                <a:sym typeface="Arial"/>
              </a:rPr>
              <a:t>(1774)</a:t>
            </a:r>
            <a:endParaRPr lang="en-US" b="1" u="sng" dirty="0">
              <a:solidFill>
                <a:srgbClr val="0070C0"/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6553200" cy="52578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3300" dirty="0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12 of 13 Colonies </a:t>
            </a:r>
            <a:r>
              <a:rPr lang="en-US" sz="33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sent </a:t>
            </a:r>
            <a:r>
              <a:rPr lang="en-US" sz="3300" dirty="0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delegates to </a:t>
            </a:r>
            <a:r>
              <a:rPr lang="en-US" sz="3300" dirty="0" smtClean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Philly</a:t>
            </a:r>
          </a:p>
          <a:p>
            <a:pPr lvl="1">
              <a:spcBef>
                <a:spcPts val="0"/>
              </a:spcBef>
            </a:pPr>
            <a:r>
              <a:rPr lang="en-US" sz="3300" dirty="0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GA = not originally but eventually sent reps</a:t>
            </a:r>
            <a:endParaRPr lang="en-US" sz="3300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spcBef>
                <a:spcPts val="0"/>
              </a:spcBef>
            </a:pPr>
            <a:r>
              <a:rPr lang="en-US" sz="3300" b="1" i="1" u="sng" dirty="0" smtClean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Purpose</a:t>
            </a:r>
            <a:r>
              <a:rPr lang="en-US" sz="3300" dirty="0" smtClean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: To rep colonies       and challenge British control</a:t>
            </a:r>
          </a:p>
          <a:p>
            <a:pPr>
              <a:spcBef>
                <a:spcPts val="0"/>
              </a:spcBef>
            </a:pPr>
            <a:r>
              <a:rPr lang="en-US" sz="3300" b="1" u="sng" dirty="0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Key Participants</a:t>
            </a:r>
            <a:r>
              <a:rPr lang="en-US" sz="3300" dirty="0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: Samuel Adams, John Adams, John Jay, George Washington, Patrick Henry</a:t>
            </a:r>
          </a:p>
          <a:p>
            <a:pPr lvl="1">
              <a:lnSpc>
                <a:spcPct val="107812"/>
              </a:lnSpc>
              <a:spcBef>
                <a:spcPts val="635"/>
              </a:spcBef>
            </a:pPr>
            <a:endParaRPr lang="en-US" sz="3155" dirty="0" smtClean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lvl="1">
              <a:lnSpc>
                <a:spcPct val="107812"/>
              </a:lnSpc>
              <a:spcBef>
                <a:spcPts val="635"/>
              </a:spcBef>
            </a:pPr>
            <a:endParaRPr lang="en-US" sz="3155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7144" y="1371600"/>
            <a:ext cx="3325906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6738096" y="5113283"/>
            <a:ext cx="2405903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Carpenter’s Hall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4574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04800" y="182880"/>
            <a:ext cx="9448800" cy="1111664"/>
          </a:xfrm>
        </p:spPr>
        <p:txBody>
          <a:bodyPr>
            <a:normAutofit fontScale="90000"/>
          </a:bodyPr>
          <a:lstStyle/>
          <a:p>
            <a:r>
              <a:rPr lang="en-US" b="1" u="sng" dirty="0" smtClean="0">
                <a:solidFill>
                  <a:srgbClr val="0070C0"/>
                </a:solidFill>
                <a:effectLst/>
                <a:latin typeface="Arial"/>
                <a:ea typeface="Arial"/>
                <a:cs typeface="Arial"/>
                <a:sym typeface="Arial"/>
              </a:rPr>
              <a:t>1</a:t>
            </a:r>
            <a:r>
              <a:rPr lang="en-US" b="1" u="sng" baseline="30000" dirty="0" smtClean="0">
                <a:solidFill>
                  <a:srgbClr val="0070C0"/>
                </a:solidFill>
                <a:effectLst/>
                <a:latin typeface="Arial"/>
                <a:ea typeface="Arial"/>
                <a:cs typeface="Arial"/>
                <a:sym typeface="Arial"/>
              </a:rPr>
              <a:t>st</a:t>
            </a:r>
            <a:r>
              <a:rPr lang="en-US" b="1" u="sng" dirty="0" smtClean="0">
                <a:solidFill>
                  <a:srgbClr val="0070C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b="1" u="sng" dirty="0">
                <a:solidFill>
                  <a:srgbClr val="0070C0"/>
                </a:solidFill>
                <a:effectLst/>
                <a:latin typeface="Arial"/>
                <a:ea typeface="Arial"/>
                <a:cs typeface="Arial"/>
                <a:sym typeface="Arial"/>
              </a:rPr>
              <a:t>Continental </a:t>
            </a:r>
            <a:r>
              <a:rPr lang="en-US" b="1" u="sng" dirty="0" smtClean="0">
                <a:solidFill>
                  <a:srgbClr val="0070C0"/>
                </a:solidFill>
                <a:effectLst/>
                <a:latin typeface="Arial"/>
                <a:ea typeface="Arial"/>
                <a:cs typeface="Arial"/>
                <a:sym typeface="Arial"/>
              </a:rPr>
              <a:t>Congress </a:t>
            </a:r>
            <a:r>
              <a:rPr lang="en-US" b="1" u="sng" dirty="0">
                <a:solidFill>
                  <a:srgbClr val="0070C0"/>
                </a:solidFill>
                <a:effectLst/>
                <a:latin typeface="Arial"/>
                <a:ea typeface="Arial"/>
                <a:cs typeface="Arial"/>
                <a:sym typeface="Arial"/>
              </a:rPr>
              <a:t>(1774)</a:t>
            </a:r>
            <a:endParaRPr lang="en-US" b="1" u="sng" dirty="0">
              <a:solidFill>
                <a:srgbClr val="0070C0"/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/>
          </a:bodyPr>
          <a:lstStyle/>
          <a:p>
            <a:pPr>
              <a:lnSpc>
                <a:spcPct val="107812"/>
              </a:lnSpc>
              <a:spcBef>
                <a:spcPts val="635"/>
              </a:spcBef>
            </a:pPr>
            <a:r>
              <a:rPr lang="en-US" sz="3300" b="1" u="sng" dirty="0" smtClean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Effects</a:t>
            </a:r>
            <a:r>
              <a:rPr lang="en-US" sz="3300" dirty="0" smtClean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</a:p>
          <a:p>
            <a:pPr lvl="1">
              <a:lnSpc>
                <a:spcPct val="107812"/>
              </a:lnSpc>
              <a:spcBef>
                <a:spcPts val="635"/>
              </a:spcBef>
            </a:pPr>
            <a:r>
              <a:rPr lang="en-US" sz="3300" dirty="0" smtClean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United colonies </a:t>
            </a:r>
            <a:r>
              <a:rPr lang="en-US" sz="3300" dirty="0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like never before</a:t>
            </a:r>
          </a:p>
          <a:p>
            <a:pPr lvl="1">
              <a:lnSpc>
                <a:spcPct val="107812"/>
              </a:lnSpc>
              <a:spcBef>
                <a:spcPts val="635"/>
              </a:spcBef>
            </a:pPr>
            <a:r>
              <a:rPr lang="en-US" sz="3300" dirty="0" smtClean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Created small  provincial gov’ts/congresses </a:t>
            </a:r>
            <a:r>
              <a:rPr lang="en-US" sz="3300" dirty="0" smtClean="0">
                <a:solidFill>
                  <a:schemeClr val="tx1"/>
                </a:solidFill>
                <a:latin typeface="Arial"/>
                <a:ea typeface="Arial"/>
                <a:cs typeface="Arial"/>
                <a:sym typeface="Wingdings" panose="05000000000000000000" pitchFamily="2" charset="2"/>
              </a:rPr>
              <a:t> </a:t>
            </a:r>
            <a:r>
              <a:rPr lang="en-US" sz="3300" dirty="0" smtClean="0">
                <a:solidFill>
                  <a:srgbClr val="0070C0"/>
                </a:solidFill>
                <a:latin typeface="Arial"/>
                <a:ea typeface="Arial"/>
                <a:cs typeface="Arial"/>
                <a:sym typeface="Wingdings" panose="05000000000000000000" pitchFamily="2" charset="2"/>
              </a:rPr>
              <a:t>to help enforce boycotts</a:t>
            </a:r>
            <a:r>
              <a:rPr lang="en-US" sz="3300" dirty="0" smtClean="0">
                <a:solidFill>
                  <a:schemeClr val="tx1"/>
                </a:solidFill>
                <a:latin typeface="Arial"/>
                <a:ea typeface="Arial"/>
                <a:cs typeface="Arial"/>
                <a:sym typeface="Wingdings" panose="05000000000000000000" pitchFamily="2" charset="2"/>
              </a:rPr>
              <a:t>, </a:t>
            </a:r>
            <a:r>
              <a:rPr lang="en-US" sz="3300" dirty="0" err="1" smtClean="0">
                <a:solidFill>
                  <a:schemeClr val="tx1"/>
                </a:solidFill>
                <a:latin typeface="Arial"/>
                <a:ea typeface="Arial"/>
                <a:cs typeface="Arial"/>
                <a:sym typeface="Wingdings" panose="05000000000000000000" pitchFamily="2" charset="2"/>
              </a:rPr>
              <a:t>etc</a:t>
            </a:r>
            <a:r>
              <a:rPr lang="en-US" sz="3300" dirty="0" smtClean="0">
                <a:solidFill>
                  <a:schemeClr val="tx1"/>
                </a:solidFill>
                <a:latin typeface="Arial"/>
                <a:ea typeface="Arial"/>
                <a:cs typeface="Arial"/>
                <a:sym typeface="Wingdings" panose="05000000000000000000" pitchFamily="2" charset="2"/>
              </a:rPr>
              <a:t>…</a:t>
            </a:r>
          </a:p>
          <a:p>
            <a:pPr lvl="2">
              <a:lnSpc>
                <a:spcPct val="107812"/>
              </a:lnSpc>
              <a:spcBef>
                <a:spcPts val="635"/>
              </a:spcBef>
            </a:pPr>
            <a:r>
              <a:rPr lang="en-US" sz="3300" dirty="0" smtClean="0">
                <a:solidFill>
                  <a:schemeClr val="tx1"/>
                </a:solidFill>
                <a:latin typeface="Arial"/>
                <a:ea typeface="Arial"/>
                <a:cs typeface="Arial"/>
                <a:sym typeface="Wingdings" panose="05000000000000000000" pitchFamily="2" charset="2"/>
              </a:rPr>
              <a:t>**These newly created </a:t>
            </a:r>
            <a:r>
              <a:rPr lang="en-US" sz="3300" dirty="0" smtClean="0">
                <a:solidFill>
                  <a:srgbClr val="0070C0"/>
                </a:solidFill>
                <a:latin typeface="Arial"/>
                <a:ea typeface="Arial"/>
                <a:cs typeface="Arial"/>
                <a:sym typeface="Wingdings" panose="05000000000000000000" pitchFamily="2" charset="2"/>
              </a:rPr>
              <a:t>gov’ts operated around the British crown</a:t>
            </a:r>
            <a:r>
              <a:rPr lang="en-US" sz="3300" dirty="0" smtClean="0">
                <a:solidFill>
                  <a:schemeClr val="tx1"/>
                </a:solidFill>
                <a:latin typeface="Arial"/>
                <a:ea typeface="Arial"/>
                <a:cs typeface="Arial"/>
                <a:sym typeface="Wingdings" panose="05000000000000000000" pitchFamily="2" charset="2"/>
              </a:rPr>
              <a:t> </a:t>
            </a:r>
            <a:r>
              <a:rPr lang="en-US" sz="3300" dirty="0" smtClean="0">
                <a:solidFill>
                  <a:srgbClr val="0070C0"/>
                </a:solidFill>
                <a:latin typeface="Arial"/>
                <a:ea typeface="Arial"/>
                <a:cs typeface="Arial"/>
                <a:sym typeface="Wingdings" panose="05000000000000000000" pitchFamily="2" charset="2"/>
              </a:rPr>
              <a:t>= more friction </a:t>
            </a:r>
            <a:r>
              <a:rPr lang="en-US" sz="3300" dirty="0" err="1" smtClean="0">
                <a:solidFill>
                  <a:srgbClr val="0070C0"/>
                </a:solidFill>
                <a:latin typeface="Arial"/>
                <a:ea typeface="Arial"/>
                <a:cs typeface="Arial"/>
                <a:sym typeface="Wingdings" panose="05000000000000000000" pitchFamily="2" charset="2"/>
              </a:rPr>
              <a:t>btwn</a:t>
            </a:r>
            <a:r>
              <a:rPr lang="en-US" sz="3300" dirty="0" smtClean="0">
                <a:solidFill>
                  <a:srgbClr val="0070C0"/>
                </a:solidFill>
                <a:latin typeface="Arial"/>
                <a:ea typeface="Arial"/>
                <a:cs typeface="Arial"/>
                <a:sym typeface="Wingdings" panose="05000000000000000000" pitchFamily="2" charset="2"/>
              </a:rPr>
              <a:t> GB/colonists</a:t>
            </a:r>
            <a:endParaRPr lang="en-US" sz="3300" dirty="0" smtClean="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lvl="1">
              <a:lnSpc>
                <a:spcPct val="107812"/>
              </a:lnSpc>
              <a:spcBef>
                <a:spcPts val="635"/>
              </a:spcBef>
            </a:pPr>
            <a:endParaRPr lang="en-US" sz="3155" dirty="0" smtClean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lvl="1">
              <a:lnSpc>
                <a:spcPct val="107812"/>
              </a:lnSpc>
              <a:spcBef>
                <a:spcPts val="635"/>
              </a:spcBef>
            </a:pPr>
            <a:endParaRPr lang="en-US" sz="3155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51257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205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23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82880"/>
            <a:ext cx="8839200" cy="1111664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Causes of the American Revolution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915400" cy="5105400"/>
          </a:xfrm>
        </p:spPr>
        <p:txBody>
          <a:bodyPr>
            <a:normAutofit fontScale="70000" lnSpcReduction="20000"/>
          </a:bodyPr>
          <a:lstStyle/>
          <a:p>
            <a:pPr indent="-248919">
              <a:lnSpc>
                <a:spcPct val="119921"/>
              </a:lnSpc>
              <a:buClr>
                <a:srgbClr val="FF0000"/>
              </a:buClr>
              <a:buSzPct val="98765"/>
              <a:buFont typeface="Arial"/>
              <a:buChar char="●"/>
            </a:pPr>
            <a:r>
              <a:rPr lang="en-US" sz="4000" dirty="0">
                <a:latin typeface="Arial"/>
                <a:ea typeface="Arial"/>
                <a:cs typeface="Arial"/>
                <a:sym typeface="Arial"/>
              </a:rPr>
              <a:t>Lexington and Concord (April 19, </a:t>
            </a:r>
            <a:r>
              <a:rPr lang="en-US" sz="4000" dirty="0" smtClean="0">
                <a:latin typeface="Arial"/>
                <a:ea typeface="Arial"/>
                <a:cs typeface="Arial"/>
                <a:sym typeface="Arial"/>
              </a:rPr>
              <a:t>1775)</a:t>
            </a:r>
          </a:p>
          <a:p>
            <a:pPr lvl="1" indent="-248919">
              <a:lnSpc>
                <a:spcPct val="119921"/>
              </a:lnSpc>
              <a:buClr>
                <a:srgbClr val="FF0000"/>
              </a:buClr>
              <a:buSzPct val="98765"/>
              <a:buFont typeface="Arial"/>
              <a:buChar char="●"/>
            </a:pPr>
            <a:r>
              <a:rPr lang="en-US" sz="4000" dirty="0" smtClean="0">
                <a:latin typeface="Arial"/>
                <a:ea typeface="Arial"/>
                <a:cs typeface="Arial"/>
                <a:sym typeface="Arial"/>
              </a:rPr>
              <a:t>the </a:t>
            </a:r>
            <a:r>
              <a:rPr lang="en-US" sz="4000" dirty="0">
                <a:latin typeface="Arial"/>
                <a:ea typeface="Arial"/>
                <a:cs typeface="Arial"/>
                <a:sym typeface="Arial"/>
              </a:rPr>
              <a:t>“Shot heard round the </a:t>
            </a:r>
            <a:r>
              <a:rPr lang="en-US" sz="4000" dirty="0" smtClean="0">
                <a:latin typeface="Arial"/>
                <a:ea typeface="Arial"/>
                <a:cs typeface="Arial"/>
                <a:sym typeface="Arial"/>
              </a:rPr>
              <a:t>world”</a:t>
            </a:r>
          </a:p>
          <a:p>
            <a:pPr lvl="1" indent="-248919">
              <a:lnSpc>
                <a:spcPct val="119921"/>
              </a:lnSpc>
              <a:buClr>
                <a:srgbClr val="FF0000"/>
              </a:buClr>
              <a:buSzPct val="98765"/>
              <a:buFont typeface="Arial"/>
              <a:buChar char="●"/>
            </a:pPr>
            <a:r>
              <a:rPr lang="en-US" sz="4000" dirty="0" smtClean="0">
                <a:latin typeface="Arial"/>
                <a:ea typeface="Arial"/>
                <a:cs typeface="Arial"/>
                <a:sym typeface="Arial"/>
              </a:rPr>
              <a:t>1</a:t>
            </a:r>
            <a:r>
              <a:rPr lang="en-US" sz="4000" baseline="30000" dirty="0" smtClean="0">
                <a:latin typeface="Arial"/>
                <a:ea typeface="Arial"/>
                <a:cs typeface="Arial"/>
                <a:sym typeface="Arial"/>
              </a:rPr>
              <a:t>st</a:t>
            </a:r>
            <a:r>
              <a:rPr lang="en-US" sz="4000" dirty="0" smtClean="0">
                <a:latin typeface="Arial"/>
                <a:ea typeface="Arial"/>
                <a:cs typeface="Arial"/>
                <a:sym typeface="Arial"/>
              </a:rPr>
              <a:t> battle of Rev. War</a:t>
            </a:r>
          </a:p>
          <a:p>
            <a:pPr lvl="2" indent="-248919">
              <a:lnSpc>
                <a:spcPct val="119921"/>
              </a:lnSpc>
              <a:buClr>
                <a:srgbClr val="FF0000"/>
              </a:buClr>
              <a:buSzPct val="98765"/>
              <a:buFont typeface="Arial"/>
              <a:buChar char="●"/>
            </a:pPr>
            <a:r>
              <a:rPr lang="en-US" sz="4000" dirty="0" smtClean="0">
                <a:latin typeface="Arial"/>
                <a:ea typeface="Arial"/>
                <a:cs typeface="Arial"/>
                <a:sym typeface="Arial"/>
              </a:rPr>
              <a:t>Minutemen &lt;colonial militia, ready in a minute?&gt;</a:t>
            </a:r>
          </a:p>
          <a:p>
            <a:pPr lvl="2" indent="-248919">
              <a:lnSpc>
                <a:spcPct val="119921"/>
              </a:lnSpc>
              <a:buClr>
                <a:srgbClr val="FF0000"/>
              </a:buClr>
              <a:buSzPct val="98765"/>
              <a:buFont typeface="Arial"/>
              <a:buChar char="●"/>
            </a:pPr>
            <a:r>
              <a:rPr lang="en-US" sz="2200" dirty="0" smtClean="0">
                <a:latin typeface="Arial"/>
                <a:ea typeface="Arial"/>
                <a:cs typeface="Arial"/>
                <a:sym typeface="Arial"/>
              </a:rPr>
              <a:t>Massachusetts </a:t>
            </a:r>
            <a:r>
              <a:rPr lang="en-US" sz="2200" dirty="0">
                <a:latin typeface="Arial"/>
                <a:ea typeface="Arial"/>
                <a:cs typeface="Arial"/>
                <a:sym typeface="Arial"/>
              </a:rPr>
              <a:t>creates a provisional government under the control of John </a:t>
            </a:r>
            <a:r>
              <a:rPr lang="en-US" sz="2200" dirty="0" smtClean="0">
                <a:latin typeface="Arial"/>
                <a:ea typeface="Arial"/>
                <a:cs typeface="Arial"/>
                <a:sym typeface="Arial"/>
              </a:rPr>
              <a:t>Hancock</a:t>
            </a:r>
          </a:p>
          <a:p>
            <a:pPr marL="685800" lvl="1" indent="-198120">
              <a:lnSpc>
                <a:spcPct val="119921"/>
              </a:lnSpc>
              <a:spcBef>
                <a:spcPts val="431"/>
              </a:spcBef>
              <a:buClr>
                <a:srgbClr val="FF0000"/>
              </a:buClr>
              <a:buSzPct val="98765"/>
              <a:buFont typeface="Courier New"/>
              <a:buChar char="o"/>
            </a:pPr>
            <a:r>
              <a:rPr lang="en-US" sz="2400" dirty="0" smtClean="0">
                <a:latin typeface="Arial"/>
                <a:ea typeface="Arial"/>
                <a:cs typeface="Arial"/>
                <a:sym typeface="Arial"/>
              </a:rPr>
              <a:t>Hancock </a:t>
            </a: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calls for a colonial </a:t>
            </a:r>
            <a:br>
              <a:rPr lang="en-US" sz="2400" dirty="0">
                <a:latin typeface="Arial"/>
                <a:ea typeface="Arial"/>
                <a:cs typeface="Arial"/>
                <a:sym typeface="Arial"/>
              </a:rPr>
            </a:b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militia, the minutemen, to </a:t>
            </a:r>
            <a:br>
              <a:rPr lang="en-US" sz="2400" dirty="0">
                <a:latin typeface="Arial"/>
                <a:ea typeface="Arial"/>
                <a:cs typeface="Arial"/>
                <a:sym typeface="Arial"/>
              </a:rPr>
            </a:b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prepare for battle</a:t>
            </a:r>
          </a:p>
          <a:p>
            <a:pPr marL="685800" lvl="1" indent="-198120">
              <a:lnSpc>
                <a:spcPct val="119921"/>
              </a:lnSpc>
              <a:spcBef>
                <a:spcPts val="431"/>
              </a:spcBef>
              <a:buClr>
                <a:srgbClr val="FFFFFF"/>
              </a:buClr>
              <a:buSzPct val="98765"/>
              <a:buFont typeface="Courier New"/>
              <a:buChar char="o"/>
            </a:pP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70 minutemen fight 700 </a:t>
            </a:r>
            <a:br>
              <a:rPr lang="en-US" sz="2400" dirty="0">
                <a:latin typeface="Arial"/>
                <a:ea typeface="Arial"/>
                <a:cs typeface="Arial"/>
                <a:sym typeface="Arial"/>
              </a:rPr>
            </a:b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British regulars to mark the </a:t>
            </a:r>
            <a:br>
              <a:rPr lang="en-US" sz="2400" dirty="0">
                <a:latin typeface="Arial"/>
                <a:ea typeface="Arial"/>
                <a:cs typeface="Arial"/>
                <a:sym typeface="Arial"/>
              </a:rPr>
            </a:b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1</a:t>
            </a:r>
            <a:r>
              <a:rPr lang="en-US" sz="2400" baseline="30000" dirty="0">
                <a:latin typeface="Arial"/>
                <a:ea typeface="Arial"/>
                <a:cs typeface="Arial"/>
                <a:sym typeface="Arial"/>
              </a:rPr>
              <a:t>st</a:t>
            </a: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 battle of the Revolution</a:t>
            </a:r>
          </a:p>
          <a:p>
            <a:pPr marL="685800" lvl="1" indent="-198120">
              <a:lnSpc>
                <a:spcPct val="119921"/>
              </a:lnSpc>
              <a:spcBef>
                <a:spcPts val="431"/>
              </a:spcBef>
              <a:buClr>
                <a:srgbClr val="FFFFFF"/>
              </a:buClr>
              <a:buSzPct val="98765"/>
              <a:buFont typeface="Courier New"/>
              <a:buChar char="o"/>
            </a:pP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Militia eventually surround </a:t>
            </a:r>
            <a:br>
              <a:rPr lang="en-US" sz="2400" dirty="0">
                <a:latin typeface="Arial"/>
                <a:ea typeface="Arial"/>
                <a:cs typeface="Arial"/>
                <a:sym typeface="Arial"/>
              </a:rPr>
            </a:b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Boston and the British</a:t>
            </a:r>
          </a:p>
        </p:txBody>
      </p:sp>
    </p:spTree>
    <p:extLst>
      <p:ext uri="{BB962C8B-B14F-4D97-AF65-F5344CB8AC3E}">
        <p14:creationId xmlns:p14="http://schemas.microsoft.com/office/powerpoint/2010/main" val="3056690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tx1"/>
                </a:solidFill>
                <a:latin typeface="Arial Black" panose="020B0A04020102020204" pitchFamily="34" charset="0"/>
              </a:rPr>
              <a:t>Causes of the American Revolution</a:t>
            </a:r>
            <a:endParaRPr lang="en-US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 fontScale="32500" lnSpcReduction="20000"/>
          </a:bodyPr>
          <a:lstStyle/>
          <a:p>
            <a:r>
              <a:rPr lang="en-US" sz="9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en-US" sz="98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Unpopular Regulations on Colonists by British</a:t>
            </a:r>
            <a:r>
              <a:rPr lang="en-US" sz="9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1"/>
            <a:r>
              <a:rPr lang="en-US" sz="9800" b="1" u="sng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Proclamation </a:t>
            </a:r>
            <a:r>
              <a:rPr lang="en-US" sz="9800" b="1" u="sng" dirty="0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Act of </a:t>
            </a:r>
            <a:r>
              <a:rPr lang="en-US" sz="9800" b="1" u="sng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1763</a:t>
            </a:r>
          </a:p>
          <a:p>
            <a:pPr lvl="2"/>
            <a:r>
              <a:rPr lang="en-US" sz="98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Attempt </a:t>
            </a:r>
            <a:r>
              <a:rPr lang="en-US" sz="9800" dirty="0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to stop colonial expansion at the Appalachian </a:t>
            </a:r>
            <a:r>
              <a:rPr lang="en-US" sz="98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Mountains</a:t>
            </a:r>
            <a:endParaRPr lang="en-US" sz="9800" b="1" u="sng" dirty="0" smtClean="0">
              <a:solidFill>
                <a:schemeClr val="tx1"/>
              </a:solidFill>
              <a:latin typeface="Times New Roman" panose="02020603050405020304" pitchFamily="18" charset="0"/>
              <a:ea typeface="Arial"/>
              <a:cs typeface="Times New Roman" panose="02020603050405020304" pitchFamily="18" charset="0"/>
              <a:sym typeface="Arial"/>
            </a:endParaRPr>
          </a:p>
          <a:p>
            <a:pPr lvl="1"/>
            <a:r>
              <a:rPr lang="en-US" sz="9800" b="1" u="sng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Quartering </a:t>
            </a:r>
            <a:r>
              <a:rPr lang="en-US" sz="9800" b="1" u="sng" dirty="0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Act of </a:t>
            </a:r>
            <a:r>
              <a:rPr lang="en-US" sz="9800" b="1" u="sng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1765</a:t>
            </a:r>
          </a:p>
          <a:p>
            <a:pPr lvl="2"/>
            <a:r>
              <a:rPr lang="en-US" sz="98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Required </a:t>
            </a:r>
            <a:r>
              <a:rPr lang="en-US" sz="9800" dirty="0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colonists to house and feed British </a:t>
            </a:r>
            <a:r>
              <a:rPr lang="en-US" sz="98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soldiers</a:t>
            </a:r>
          </a:p>
          <a:p>
            <a:pPr lvl="3"/>
            <a:r>
              <a:rPr lang="en-US" sz="98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(Will eventually be addressed in 3</a:t>
            </a:r>
            <a:r>
              <a:rPr lang="en-US" sz="9800" baseline="300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rd</a:t>
            </a:r>
            <a:r>
              <a:rPr lang="en-US" sz="98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Amend.) </a:t>
            </a:r>
            <a:endParaRPr lang="en-US" sz="9800" b="1" u="sng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3527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title" idx="4294967295"/>
          </p:nvPr>
        </p:nvSpPr>
        <p:spPr>
          <a:xfrm>
            <a:off x="549271" y="290498"/>
            <a:ext cx="8269604" cy="1470183"/>
          </a:xfrm>
          <a:prstGeom prst="rect">
            <a:avLst/>
          </a:prstGeom>
          <a:noFill/>
          <a:ln>
            <a:noFill/>
          </a:ln>
        </p:spPr>
        <p:txBody>
          <a:bodyPr lIns="34290" tIns="34290" rIns="34290" bIns="34290" anchor="ctr" anchorCtr="0">
            <a:noAutofit/>
          </a:bodyPr>
          <a:lstStyle/>
          <a:p>
            <a:pPr algn="l">
              <a:lnSpc>
                <a:spcPct val="120000"/>
              </a:lnSpc>
              <a:spcBef>
                <a:spcPts val="0"/>
              </a:spcBef>
            </a:pPr>
            <a:endParaRPr lang="en-US" sz="4000" b="1" dirty="0">
              <a:solidFill>
                <a:srgbClr val="FFFFB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Shape 75"/>
          <p:cNvSpPr txBox="1"/>
          <p:nvPr/>
        </p:nvSpPr>
        <p:spPr>
          <a:xfrm>
            <a:off x="92070" y="1646235"/>
            <a:ext cx="8114017" cy="5234287"/>
          </a:xfrm>
          <a:prstGeom prst="rect">
            <a:avLst/>
          </a:prstGeom>
          <a:noFill/>
          <a:ln>
            <a:noFill/>
          </a:ln>
        </p:spPr>
        <p:txBody>
          <a:bodyPr lIns="34290" tIns="34290" rIns="34290" bIns="34290" anchor="t" anchorCtr="0">
            <a:noAutofit/>
          </a:bodyPr>
          <a:lstStyle/>
          <a:p>
            <a:pPr marL="342900" indent="-248919">
              <a:lnSpc>
                <a:spcPct val="119921"/>
              </a:lnSpc>
              <a:buClr>
                <a:srgbClr val="FF0000"/>
              </a:buClr>
              <a:buSzPct val="98765"/>
              <a:buFont typeface="Arial"/>
              <a:buChar char="●"/>
            </a:pPr>
            <a:endParaRPr lang="en-US" sz="2400"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6" name="Shape 76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5562600" y="4038600"/>
            <a:ext cx="3581378" cy="2819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3057716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2880"/>
            <a:ext cx="8686800" cy="1111664"/>
          </a:xfrm>
        </p:spPr>
        <p:txBody>
          <a:bodyPr>
            <a:noAutofit/>
          </a:bodyPr>
          <a:lstStyle/>
          <a:p>
            <a:r>
              <a:rPr lang="en-US" sz="4800" b="1" dirty="0">
                <a:solidFill>
                  <a:schemeClr val="tx1"/>
                </a:solidFill>
                <a:latin typeface="Arial Black" panose="020B0A04020102020204" pitchFamily="34" charset="0"/>
              </a:rPr>
              <a:t>Causes of the American Revolution</a:t>
            </a:r>
            <a:endParaRPr lang="en-US" sz="48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/>
          </a:bodyPr>
          <a:lstStyle/>
          <a:p>
            <a:r>
              <a:rPr lang="en-US" sz="3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</a:t>
            </a:r>
            <a:r>
              <a:rPr lang="en-US" sz="38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Taxation</a:t>
            </a:r>
            <a:r>
              <a:rPr lang="en-US" sz="3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1"/>
            <a:r>
              <a:rPr lang="en-US" sz="3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Why is Britain taxing the colonies???</a:t>
            </a:r>
          </a:p>
          <a:p>
            <a:pPr marL="1657350" lvl="2" indent="-742950">
              <a:buFont typeface="+mj-lt"/>
              <a:buAutoNum type="arabicPeriod"/>
            </a:pPr>
            <a:r>
              <a:rPr lang="en-US" sz="3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British </a:t>
            </a:r>
            <a:r>
              <a:rPr lang="en-US" sz="3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Parliament </a:t>
            </a:r>
            <a:r>
              <a:rPr lang="en-US" sz="3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needed to raise $ </a:t>
            </a:r>
            <a:r>
              <a:rPr lang="en-US" sz="3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(War debt, </a:t>
            </a:r>
            <a:r>
              <a:rPr lang="en-US" sz="3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protect of colonies</a:t>
            </a:r>
            <a:r>
              <a:rPr lang="en-US" sz="3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1657350" lvl="2" indent="-742950">
              <a:buFont typeface="+mj-lt"/>
              <a:buAutoNum type="arabicPeriod"/>
            </a:pPr>
            <a:r>
              <a:rPr lang="en-US" sz="3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It’s only fair </a:t>
            </a:r>
            <a:r>
              <a:rPr lang="en-US" sz="3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3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Pple</a:t>
            </a:r>
            <a:r>
              <a:rPr lang="en-US" sz="3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Britain paying higher taxes than colonist </a:t>
            </a:r>
            <a:r>
              <a:rPr lang="en-US" sz="3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colonist should pay more</a:t>
            </a:r>
            <a:r>
              <a:rPr lang="en-US" sz="3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too</a:t>
            </a:r>
            <a:endParaRPr lang="en-US" sz="3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5810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2880"/>
            <a:ext cx="8686800" cy="1111664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>
                <a:solidFill>
                  <a:schemeClr val="tx1"/>
                </a:solidFill>
                <a:latin typeface="Arial Black" panose="020B0A04020102020204" pitchFamily="34" charset="0"/>
              </a:rPr>
              <a:t>Causes of the American Revolution</a:t>
            </a:r>
            <a:endParaRPr lang="en-US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457200" y="1447800"/>
            <a:ext cx="7391400" cy="54102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Clr>
                <a:srgbClr val="948774"/>
              </a:buClr>
            </a:pPr>
            <a:r>
              <a:rPr lang="en-US" sz="3000" b="1" u="sng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Examples of Taxing</a:t>
            </a:r>
            <a:r>
              <a:rPr lang="en-US" sz="3000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:</a:t>
            </a:r>
            <a:endParaRPr lang="en-US" sz="3000" dirty="0">
              <a:solidFill>
                <a:prstClr val="black"/>
              </a:solidFill>
              <a:latin typeface="Times New Roman" panose="02020603050405020304" pitchFamily="18" charset="0"/>
              <a:ea typeface="Arial"/>
              <a:cs typeface="Times New Roman" panose="02020603050405020304" pitchFamily="18" charset="0"/>
              <a:sym typeface="Arial"/>
            </a:endParaRPr>
          </a:p>
          <a:p>
            <a:pPr lvl="1">
              <a:spcBef>
                <a:spcPts val="0"/>
              </a:spcBef>
              <a:buClr>
                <a:srgbClr val="7EB8E7"/>
              </a:buClr>
            </a:pPr>
            <a:r>
              <a:rPr lang="en-US" sz="3000" b="1" u="sng" dirty="0">
                <a:solidFill>
                  <a:srgbClr val="0070C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Sugar Act</a:t>
            </a:r>
            <a:r>
              <a:rPr lang="en-US" sz="3000" dirty="0">
                <a:solidFill>
                  <a:prstClr val="black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: </a:t>
            </a:r>
            <a:r>
              <a:rPr lang="en-US" sz="3000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&lt;</a:t>
            </a:r>
            <a:r>
              <a:rPr lang="en-US" sz="3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Taxed imported molasses</a:t>
            </a:r>
            <a:r>
              <a:rPr lang="en-US" sz="3000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&gt;       </a:t>
            </a:r>
          </a:p>
          <a:p>
            <a:pPr lvl="2">
              <a:spcBef>
                <a:spcPts val="0"/>
              </a:spcBef>
              <a:buClr>
                <a:srgbClr val="7EB8E7"/>
              </a:buClr>
            </a:pPr>
            <a:r>
              <a:rPr lang="en-US" sz="3000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Already </a:t>
            </a:r>
            <a:r>
              <a:rPr lang="en-US" sz="3000" dirty="0">
                <a:solidFill>
                  <a:prstClr val="black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est., </a:t>
            </a:r>
            <a:r>
              <a:rPr lang="en-US" sz="3000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but British </a:t>
            </a:r>
            <a:r>
              <a:rPr lang="en-US" sz="3000" b="1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now                enforcing </a:t>
            </a:r>
            <a:r>
              <a:rPr lang="en-US" sz="3000" b="1" i="1" dirty="0">
                <a:solidFill>
                  <a:prstClr val="black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collection</a:t>
            </a:r>
          </a:p>
          <a:p>
            <a:pPr lvl="3">
              <a:spcBef>
                <a:spcPts val="0"/>
              </a:spcBef>
              <a:buClr>
                <a:srgbClr val="E3B651"/>
              </a:buClr>
            </a:pPr>
            <a:r>
              <a:rPr lang="en-US" sz="3000" b="1" i="1" dirty="0">
                <a:solidFill>
                  <a:prstClr val="black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Created courts and customs </a:t>
            </a:r>
            <a:r>
              <a:rPr lang="en-US" sz="3000" b="1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 officers </a:t>
            </a:r>
            <a:r>
              <a:rPr lang="en-US" sz="3000" b="1" i="1" dirty="0">
                <a:solidFill>
                  <a:prstClr val="black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to collect</a:t>
            </a:r>
          </a:p>
          <a:p>
            <a:pPr lvl="1">
              <a:spcBef>
                <a:spcPts val="0"/>
              </a:spcBef>
              <a:buClr>
                <a:srgbClr val="7EB8E7"/>
              </a:buClr>
            </a:pPr>
            <a:r>
              <a:rPr lang="en-US" sz="3000" b="1" u="sng" dirty="0">
                <a:solidFill>
                  <a:srgbClr val="0070C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Stamp Act</a:t>
            </a:r>
            <a:r>
              <a:rPr lang="en-US" sz="3000" dirty="0">
                <a:solidFill>
                  <a:prstClr val="black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: </a:t>
            </a:r>
            <a:r>
              <a:rPr lang="en-US" sz="3000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&lt;</a:t>
            </a:r>
            <a:r>
              <a:rPr lang="en-US" sz="3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Tax 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on printed </a:t>
            </a:r>
            <a:r>
              <a:rPr lang="en-US" sz="3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goods</a:t>
            </a:r>
            <a:r>
              <a:rPr lang="en-US" sz="3000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&gt;</a:t>
            </a:r>
          </a:p>
          <a:p>
            <a:pPr lvl="2">
              <a:spcBef>
                <a:spcPts val="0"/>
              </a:spcBef>
              <a:buClr>
                <a:srgbClr val="7EB8E7"/>
              </a:buClr>
            </a:pPr>
            <a:r>
              <a:rPr lang="en-US" sz="3000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Ex: Newspapers, books, land deeds</a:t>
            </a:r>
            <a:endParaRPr lang="en-US" sz="3000" dirty="0">
              <a:solidFill>
                <a:prstClr val="black"/>
              </a:solidFill>
              <a:latin typeface="Times New Roman" panose="02020603050405020304" pitchFamily="18" charset="0"/>
              <a:ea typeface="Arial"/>
              <a:cs typeface="Times New Roman" panose="02020603050405020304" pitchFamily="18" charset="0"/>
              <a:sym typeface="Arial"/>
            </a:endParaRPr>
          </a:p>
          <a:p>
            <a:pPr lvl="2">
              <a:spcBef>
                <a:spcPts val="0"/>
              </a:spcBef>
              <a:buClr>
                <a:srgbClr val="E3B651"/>
              </a:buClr>
            </a:pP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1</a:t>
            </a:r>
            <a:r>
              <a:rPr lang="en-US" sz="3000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st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direct tax on colonies by 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British</a:t>
            </a:r>
          </a:p>
          <a:p>
            <a:pPr lvl="3">
              <a:spcBef>
                <a:spcPts val="0"/>
              </a:spcBef>
            </a:pP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Leads to  confrontation in    colonies</a:t>
            </a:r>
            <a:endParaRPr lang="en-US" sz="3000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912654"/>
            <a:ext cx="2819400" cy="2990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0193" y="685800"/>
            <a:ext cx="2362200" cy="3226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734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tx1"/>
                </a:solidFill>
                <a:latin typeface="Arial Black" panose="020B0A04020102020204" pitchFamily="34" charset="0"/>
              </a:rPr>
              <a:t>Causes of the American Revolution</a:t>
            </a:r>
            <a:endParaRPr lang="en-US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029200"/>
          </a:xfrm>
        </p:spPr>
        <p:txBody>
          <a:bodyPr>
            <a:noAutofit/>
          </a:bodyPr>
          <a:lstStyle/>
          <a:p>
            <a:r>
              <a:rPr lang="en-US" sz="32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Taxation </a:t>
            </a:r>
            <a:r>
              <a:rPr 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32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ithout Representation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1"/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Does Parliament have right to directly tax the colonies?</a:t>
            </a:r>
          </a:p>
          <a:p>
            <a:pPr lvl="2"/>
            <a:r>
              <a:rPr lang="en-US" sz="28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Colonial Argument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3"/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colonies represented in Parliament = No vote on things = No right to tax colonies</a:t>
            </a:r>
          </a:p>
          <a:p>
            <a:pPr lvl="2"/>
            <a:r>
              <a:rPr lang="en-US" sz="28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British Argument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3"/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Most British paid taxes and couldn’t vote</a:t>
            </a:r>
          </a:p>
          <a:p>
            <a:pPr lvl="3"/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Major areas/towns in Britain don’t have reps in Parliament</a:t>
            </a:r>
          </a:p>
          <a:p>
            <a:pPr lvl="3"/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“Empire” needed money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2195137"/>
            <a:ext cx="9296400" cy="4662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5805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tx1"/>
                </a:solidFill>
                <a:latin typeface="Arial Black" panose="020B0A04020102020204" pitchFamily="34" charset="0"/>
              </a:rPr>
              <a:t>Causes of the American Revolution</a:t>
            </a: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54102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30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Resistance by Colonists = 3 forms </a:t>
            </a:r>
          </a:p>
          <a:p>
            <a:pPr>
              <a:spcBef>
                <a:spcPts val="0"/>
              </a:spcBef>
            </a:pPr>
            <a:r>
              <a:rPr lang="en-US" sz="3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Why? = To get British to back down on policies/taxes</a:t>
            </a:r>
          </a:p>
          <a:p>
            <a:pPr>
              <a:spcBef>
                <a:spcPts val="0"/>
              </a:spcBef>
            </a:pPr>
            <a:r>
              <a:rPr lang="en-US" sz="3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How???</a:t>
            </a:r>
            <a:endParaRPr lang="en-US" sz="3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spcBef>
                <a:spcPts val="0"/>
              </a:spcBef>
            </a:pP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en-US" sz="3000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Intellectual protests</a:t>
            </a:r>
            <a:r>
              <a:rPr lang="en-US" sz="3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2">
              <a:spcBef>
                <a:spcPts val="0"/>
              </a:spcBef>
            </a:pPr>
            <a:r>
              <a:rPr lang="en-US" sz="3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Writings, speeches</a:t>
            </a: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sermons</a:t>
            </a: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by Colonist Leaders </a:t>
            </a: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3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persuade colonist to defy the new taxes</a:t>
            </a:r>
          </a:p>
          <a:p>
            <a:pPr lvl="3">
              <a:spcBef>
                <a:spcPts val="0"/>
              </a:spcBef>
            </a:pP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Enlightenment Ideas: (Locke)</a:t>
            </a:r>
          </a:p>
          <a:p>
            <a:pPr lvl="4">
              <a:spcBef>
                <a:spcPts val="0"/>
              </a:spcBef>
            </a:pPr>
            <a:r>
              <a:rPr lang="en-US" sz="3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Pple</a:t>
            </a: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have natural rights = Life, liberty, and property</a:t>
            </a:r>
          </a:p>
          <a:p>
            <a:pPr lvl="4">
              <a:spcBef>
                <a:spcPts val="0"/>
              </a:spcBef>
            </a:pP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Gov’t = for good of </a:t>
            </a:r>
            <a:r>
              <a:rPr lang="en-US" sz="3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pple</a:t>
            </a: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 to protect </a:t>
            </a:r>
            <a:r>
              <a:rPr lang="en-US" sz="3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pple’s</a:t>
            </a: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rights</a:t>
            </a:r>
          </a:p>
        </p:txBody>
      </p:sp>
    </p:spTree>
    <p:extLst>
      <p:ext uri="{BB962C8B-B14F-4D97-AF65-F5344CB8AC3E}">
        <p14:creationId xmlns:p14="http://schemas.microsoft.com/office/powerpoint/2010/main" val="4154158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tx1"/>
                </a:solidFill>
                <a:latin typeface="Arial Black" panose="020B0A04020102020204" pitchFamily="34" charset="0"/>
              </a:rPr>
              <a:t>Causes of the American Revolution</a:t>
            </a: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Resistance by Colonists = 3 forms </a:t>
            </a:r>
            <a:endParaRPr lang="en-US" sz="3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>
              <a:spcBef>
                <a:spcPts val="0"/>
              </a:spcBef>
            </a:pP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How???</a:t>
            </a:r>
            <a:endParaRPr lang="en-US" sz="3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lvl="1">
              <a:spcBef>
                <a:spcPts val="0"/>
              </a:spcBef>
            </a:pP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000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Violent Intimidation</a:t>
            </a:r>
            <a:r>
              <a:rPr lang="en-US" sz="3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2">
              <a:spcBef>
                <a:spcPts val="0"/>
              </a:spcBef>
            </a:pPr>
            <a:r>
              <a:rPr lang="en-US" sz="3000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Patriots</a:t>
            </a: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&lt;</a:t>
            </a:r>
            <a:r>
              <a:rPr lang="en-US" sz="3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Colonists who opposed British taxes</a:t>
            </a: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 </a:t>
            </a:r>
          </a:p>
          <a:p>
            <a:pPr lvl="3">
              <a:spcBef>
                <a:spcPts val="0"/>
              </a:spcBef>
            </a:pP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Actively making voice heard</a:t>
            </a:r>
          </a:p>
          <a:p>
            <a:pPr lvl="2">
              <a:spcBef>
                <a:spcPts val="0"/>
              </a:spcBef>
            </a:pPr>
            <a:r>
              <a:rPr lang="en-US" sz="3000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Sons of liberty</a:t>
            </a:r>
            <a:r>
              <a:rPr lang="en-US" sz="3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sz="3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Assoc. of Patriots, formed to lead </a:t>
            </a:r>
            <a:r>
              <a:rPr lang="en-US" sz="3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protrests</a:t>
            </a:r>
            <a:r>
              <a:rPr lang="en-US" sz="3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against British actions in Colonies</a:t>
            </a: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  <a:p>
            <a:pPr lvl="3">
              <a:spcBef>
                <a:spcPts val="0"/>
              </a:spcBef>
            </a:pPr>
            <a:r>
              <a:rPr lang="en-US" sz="3000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Leader </a:t>
            </a:r>
            <a:r>
              <a:rPr lang="en-US" sz="3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Samuel Adams</a:t>
            </a:r>
          </a:p>
          <a:p>
            <a:pPr lvl="3">
              <a:spcBef>
                <a:spcPts val="0"/>
              </a:spcBef>
            </a:pP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Attacked British supporters, ruined their property, assaulted tax collectors</a:t>
            </a:r>
          </a:p>
          <a:p>
            <a:pPr lvl="3">
              <a:spcBef>
                <a:spcPts val="0"/>
              </a:spcBef>
            </a:pP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Encouraged boycott of British goods</a:t>
            </a:r>
          </a:p>
        </p:txBody>
      </p:sp>
    </p:spTree>
    <p:extLst>
      <p:ext uri="{BB962C8B-B14F-4D97-AF65-F5344CB8AC3E}">
        <p14:creationId xmlns:p14="http://schemas.microsoft.com/office/powerpoint/2010/main" val="1670958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2552" y="0"/>
            <a:ext cx="5281448" cy="6892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1447800"/>
            <a:ext cx="3862552" cy="5410200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How would a painting like this affect colonists who were still loyal to the Crown?</a:t>
            </a:r>
            <a:endParaRPr lang="en-US" sz="3200" b="1" dirty="0">
              <a:solidFill>
                <a:srgbClr val="FF0000"/>
              </a:solidFill>
            </a:endParaRPr>
          </a:p>
          <a:p>
            <a:r>
              <a:rPr lang="en-US" sz="2800" dirty="0" smtClean="0">
                <a:solidFill>
                  <a:schemeClr val="tx1"/>
                </a:solidFill>
              </a:rPr>
              <a:t>Outraged/frightened them = They sided with the British</a:t>
            </a:r>
          </a:p>
          <a:p>
            <a:pPr lvl="1"/>
            <a:r>
              <a:rPr lang="en-US" sz="2800" dirty="0" smtClean="0">
                <a:solidFill>
                  <a:schemeClr val="tx1"/>
                </a:solidFill>
              </a:rPr>
              <a:t>But the also feared the other colonist violent acts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3496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tx1"/>
                </a:solidFill>
                <a:latin typeface="Arial Black" panose="020B0A04020102020204" pitchFamily="34" charset="0"/>
              </a:rPr>
              <a:t>Causes of the American Revolution</a:t>
            </a: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54102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Resistance by Colonists = 3 forms </a:t>
            </a:r>
          </a:p>
          <a:p>
            <a:pPr>
              <a:spcBef>
                <a:spcPts val="0"/>
              </a:spcBef>
            </a:pP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How???</a:t>
            </a:r>
            <a:endParaRPr lang="en-US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lvl="1">
              <a:spcBef>
                <a:spcPts val="0"/>
              </a:spcBef>
            </a:pP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</a:t>
            </a:r>
            <a:r>
              <a:rPr lang="en-US" sz="2800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Economic boycotts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(effort to avoid violence)</a:t>
            </a:r>
          </a:p>
          <a:p>
            <a:pPr lvl="2">
              <a:spcBef>
                <a:spcPts val="0"/>
              </a:spcBef>
            </a:pP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Colonist leaders urged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pple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not purchase anything made in Britain </a:t>
            </a:r>
          </a:p>
          <a:p>
            <a:pPr lvl="3">
              <a:spcBef>
                <a:spcPts val="0"/>
              </a:spcBef>
            </a:pP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buy from local people/stores</a:t>
            </a:r>
          </a:p>
          <a:p>
            <a:pPr lvl="4">
              <a:spcBef>
                <a:spcPts val="0"/>
              </a:spcBef>
            </a:pPr>
            <a:r>
              <a:rPr lang="en-US" sz="2800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Women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=  crucial to this success </a:t>
            </a:r>
          </a:p>
          <a:p>
            <a:pPr lvl="5">
              <a:spcBef>
                <a:spcPts val="0"/>
              </a:spcBef>
            </a:pP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Spinning/weaving</a:t>
            </a:r>
          </a:p>
          <a:p>
            <a:pPr lvl="5">
              <a:spcBef>
                <a:spcPts val="0"/>
              </a:spcBef>
            </a:pP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Making clothing</a:t>
            </a:r>
            <a:endParaRPr lang="en-US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5">
              <a:spcBef>
                <a:spcPts val="0"/>
              </a:spcBef>
            </a:pPr>
            <a:r>
              <a:rPr lang="en-US" sz="2800" b="1" u="sng" dirty="0">
                <a:solidFill>
                  <a:srgbClr val="0070C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Daughters of Liberty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&lt;Name 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given to women who wove products to replace British goods&gt;</a:t>
            </a:r>
          </a:p>
          <a:p>
            <a:pPr lvl="4"/>
            <a:endParaRPr lang="en-US" sz="2600" b="1" u="sng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4274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catur">
  <a:themeElements>
    <a:clrScheme name="Decatur">
      <a:dk1>
        <a:sysClr val="windowText" lastClr="000000"/>
      </a:dk1>
      <a:lt1>
        <a:sysClr val="window" lastClr="FFFFFF"/>
      </a:lt1>
      <a:dk2>
        <a:srgbClr val="55554A"/>
      </a:dk2>
      <a:lt2>
        <a:srgbClr val="D7DAE1"/>
      </a:lt2>
      <a:accent1>
        <a:srgbClr val="F4680B"/>
      </a:accent1>
      <a:accent2>
        <a:srgbClr val="ABB19F"/>
      </a:accent2>
      <a:accent3>
        <a:srgbClr val="948774"/>
      </a:accent3>
      <a:accent4>
        <a:srgbClr val="7EB8E7"/>
      </a:accent4>
      <a:accent5>
        <a:srgbClr val="E3B651"/>
      </a:accent5>
      <a:accent6>
        <a:srgbClr val="96756C"/>
      </a:accent6>
      <a:hlink>
        <a:srgbClr val="66AACD"/>
      </a:hlink>
      <a:folHlink>
        <a:srgbClr val="809DB3"/>
      </a:folHlink>
    </a:clrScheme>
    <a:fontScheme name="Decatur">
      <a:majorFont>
        <a:latin typeface="Bodoni MT Condensed"/>
        <a:ea typeface=""/>
        <a:cs typeface=""/>
        <a:font script="Grek" typeface="Times New Roman"/>
        <a:font script="Cyrl" typeface="Times New Roman"/>
        <a:font script="Jpan" typeface="HG明朝E"/>
        <a:font script="Hang" typeface="HY목각파임B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catur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  <a:satMod val="110000"/>
              </a:schemeClr>
            </a:gs>
            <a:gs pos="47500">
              <a:schemeClr val="phClr">
                <a:tint val="53000"/>
                <a:satMod val="120000"/>
              </a:schemeClr>
            </a:gs>
            <a:gs pos="58500">
              <a:schemeClr val="phClr">
                <a:tint val="53000"/>
                <a:satMod val="120000"/>
              </a:schemeClr>
            </a:gs>
            <a:gs pos="100000">
              <a:schemeClr val="phClr">
                <a:tint val="90000"/>
                <a:satMod val="110000"/>
              </a:schemeClr>
            </a:gs>
          </a:gsLst>
          <a:lin ang="3600000" scaled="1"/>
        </a:gradFill>
        <a:gradFill rotWithShape="1">
          <a:gsLst>
            <a:gs pos="0">
              <a:schemeClr val="phClr">
                <a:shade val="54000"/>
                <a:satMod val="105000"/>
              </a:schemeClr>
            </a:gs>
            <a:gs pos="47500">
              <a:schemeClr val="phClr">
                <a:shade val="88000"/>
                <a:satMod val="105000"/>
              </a:schemeClr>
            </a:gs>
            <a:gs pos="58500">
              <a:schemeClr val="phClr">
                <a:shade val="88000"/>
                <a:satMod val="105000"/>
              </a:schemeClr>
            </a:gs>
            <a:gs pos="100000">
              <a:schemeClr val="phClr">
                <a:shade val="54000"/>
                <a:satMod val="105000"/>
              </a:schemeClr>
            </a:gs>
          </a:gsLst>
          <a:lin ang="36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82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3600000" algn="r" rotWithShape="0">
              <a:srgbClr val="000000">
                <a:alpha val="30000"/>
              </a:srgbClr>
            </a:outerShdw>
          </a:effectLst>
        </a:effectStyle>
        <a:effectStyle>
          <a:effectLst>
            <a:outerShdw blurRad="63500" dist="25400" dir="3600000" algn="r" rotWithShape="0">
              <a:srgbClr val="000000">
                <a:alpha val="36000"/>
              </a:srgbClr>
            </a:outerShdw>
          </a:effectLst>
          <a:scene3d>
            <a:camera prst="orthographicFront">
              <a:rot lat="0" lon="0" rev="0"/>
            </a:camera>
            <a:lightRig rig="harsh" dir="tl">
              <a:rot lat="0" lon="0" rev="9000000"/>
            </a:lightRig>
          </a:scene3d>
          <a:sp3d prstMaterial="flat">
            <a:bevelT w="38100" h="50800" prst="softRound"/>
          </a:sp3d>
        </a:effectStyle>
        <a:effectStyle>
          <a:effectLst>
            <a:outerShdw blurRad="76200" dist="38100" dir="3600000" algn="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harsh" dir="tl">
              <a:rot lat="0" lon="0" rev="9000000"/>
            </a:lightRig>
          </a:scene3d>
          <a:sp3d contourW="44450" prstMaterial="flat">
            <a:bevelT w="38100" h="50800" prst="softRound"/>
            <a:contourClr>
              <a:schemeClr val="phClr">
                <a:tint val="5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52000"/>
                <a:satMod val="105000"/>
              </a:schemeClr>
            </a:gs>
            <a:gs pos="47500">
              <a:schemeClr val="phClr">
                <a:tint val="90000"/>
                <a:shade val="89000"/>
                <a:satMod val="105000"/>
              </a:schemeClr>
            </a:gs>
            <a:gs pos="58500">
              <a:schemeClr val="phClr">
                <a:tint val="85000"/>
                <a:shade val="89000"/>
                <a:satMod val="105000"/>
              </a:schemeClr>
            </a:gs>
            <a:gs pos="100000">
              <a:schemeClr val="phClr">
                <a:tint val="100000"/>
                <a:shade val="52000"/>
                <a:satMod val="105000"/>
              </a:schemeClr>
            </a:gs>
          </a:gsLst>
          <a:lin ang="36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5000"/>
                <a:satMod val="120000"/>
              </a:schemeClr>
            </a:duotone>
          </a:blip>
          <a:tile tx="0" ty="0" sx="52000" sy="5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TC101790490[[fn=Decatur]]</Template>
  <TotalTime>2310</TotalTime>
  <Words>860</Words>
  <Application>Microsoft Office PowerPoint</Application>
  <PresentationFormat>On-screen Show (4:3)</PresentationFormat>
  <Paragraphs>119</Paragraphs>
  <Slides>20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Decatur</vt:lpstr>
      <vt:lpstr>Causes of the American Revolution</vt:lpstr>
      <vt:lpstr>Causes of the American Revolution</vt:lpstr>
      <vt:lpstr>Causes of the American Revolution</vt:lpstr>
      <vt:lpstr>Causes of the American Revolution</vt:lpstr>
      <vt:lpstr>Causes of the American Revolution</vt:lpstr>
      <vt:lpstr>Causes of the American Revolution</vt:lpstr>
      <vt:lpstr>Causes of the American Revolution</vt:lpstr>
      <vt:lpstr>PowerPoint Presentation</vt:lpstr>
      <vt:lpstr>Causes of the American Revolution</vt:lpstr>
      <vt:lpstr>Causes of the American Revolution</vt:lpstr>
      <vt:lpstr>Causes of the American Revolution</vt:lpstr>
      <vt:lpstr>How can you tell that the author, Paul Revere, intended this to be propaganda?</vt:lpstr>
      <vt:lpstr>Causes of the American Revolution</vt:lpstr>
      <vt:lpstr>Patrick Henry: “Give me Liberty or Give me Death!”</vt:lpstr>
      <vt:lpstr>1st Continental Congress (1774)</vt:lpstr>
      <vt:lpstr>1st Continental Congress (1774)</vt:lpstr>
      <vt:lpstr>PowerPoint Presentation</vt:lpstr>
      <vt:lpstr>PowerPoint Presentation</vt:lpstr>
      <vt:lpstr>Causes of the American Revolution</vt:lpstr>
      <vt:lpstr>PowerPoint Presentation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Causes of the American Revolution</dc:title>
  <dc:creator>Missy</dc:creator>
  <cp:lastModifiedBy>Missy</cp:lastModifiedBy>
  <cp:revision>67</cp:revision>
  <dcterms:created xsi:type="dcterms:W3CDTF">2014-10-07T18:11:01Z</dcterms:created>
  <dcterms:modified xsi:type="dcterms:W3CDTF">2017-10-05T15:15:19Z</dcterms:modified>
</cp:coreProperties>
</file>